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6" r:id="rId2"/>
  </p:sldMasterIdLst>
  <p:notesMasterIdLst>
    <p:notesMasterId r:id="rId22"/>
  </p:notesMasterIdLst>
  <p:sldIdLst>
    <p:sldId id="257" r:id="rId3"/>
    <p:sldId id="856" r:id="rId4"/>
    <p:sldId id="713" r:id="rId5"/>
    <p:sldId id="256" r:id="rId6"/>
    <p:sldId id="858" r:id="rId7"/>
    <p:sldId id="859" r:id="rId8"/>
    <p:sldId id="8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93" r:id="rId21"/>
  </p:sldIdLst>
  <p:sldSz cx="12192000" cy="6858000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Westbrock" initials="MW" lastIdx="1" clrIdx="0">
    <p:extLst>
      <p:ext uri="{19B8F6BF-5375-455C-9EA6-DF929625EA0E}">
        <p15:presenceInfo xmlns:p15="http://schemas.microsoft.com/office/powerpoint/2012/main" userId="S-1-5-21-266742996-1672809321-2595931471-1253" providerId="AD"/>
      </p:ext>
    </p:extLst>
  </p:cmAuthor>
  <p:cmAuthor id="2" name="Antje Heera" initials="AH" lastIdx="1" clrIdx="1">
    <p:extLst>
      <p:ext uri="{19B8F6BF-5375-455C-9EA6-DF929625EA0E}">
        <p15:presenceInfo xmlns:p15="http://schemas.microsoft.com/office/powerpoint/2012/main" userId="Antje Hee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A91"/>
    <a:srgbClr val="0A0F3C"/>
    <a:srgbClr val="F96643"/>
    <a:srgbClr val="A4CDCD"/>
    <a:srgbClr val="F4F9F9"/>
    <a:srgbClr val="54E881"/>
    <a:srgbClr val="569F9F"/>
    <a:srgbClr val="B3B8FE"/>
    <a:srgbClr val="4252E0"/>
    <a:srgbClr val="992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0" autoAdjust="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E9F9A-1391-49A7-A5BE-FE4A5E91398A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D5F38-F48B-43D4-9B33-8E90D6FD74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6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8B2F78-E7D9-4FF6-A0D1-A767BA1B7E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6000" b="0"/>
            </a:lvl1pPr>
          </a:lstStyle>
          <a:p>
            <a:r>
              <a:rPr lang="de-DE" dirty="0"/>
              <a:t>Titelfolie in Rubik 60pt normal dunkelblau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BFB844-F016-4736-80AC-1AB9C3D5D79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accent2"/>
                </a:solidFill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Unterzeile Rubik 36 </a:t>
            </a:r>
            <a:r>
              <a:rPr lang="de-DE" dirty="0" err="1"/>
              <a:t>pt</a:t>
            </a:r>
            <a:r>
              <a:rPr lang="de-DE" dirty="0"/>
              <a:t> normal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8A031D-9034-4AB7-B1E8-C827482A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E335290-28FF-4C3C-8E52-2D64F048826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014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33FB69F-E5CB-44BA-94F7-9132D6DD727F}"/>
              </a:ext>
            </a:extLst>
          </p:cNvPr>
          <p:cNvCxnSpPr>
            <a:cxnSpLocks/>
          </p:cNvCxnSpPr>
          <p:nvPr userDrawn="1"/>
        </p:nvCxnSpPr>
        <p:spPr>
          <a:xfrm>
            <a:off x="655992" y="572451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1E72BD44-CC5D-49BB-A939-1FECA454D60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38236" y="448643"/>
            <a:ext cx="10315554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40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40pt normal dunkelblau</a:t>
            </a:r>
          </a:p>
        </p:txBody>
      </p: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0B509C7-D76A-45F3-8E5A-C6FC252B3444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035615" y="1490387"/>
            <a:ext cx="10315551" cy="461513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408700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33FB69F-E5CB-44BA-94F7-9132D6DD727F}"/>
              </a:ext>
            </a:extLst>
          </p:cNvPr>
          <p:cNvCxnSpPr>
            <a:cxnSpLocks/>
          </p:cNvCxnSpPr>
          <p:nvPr userDrawn="1"/>
        </p:nvCxnSpPr>
        <p:spPr>
          <a:xfrm>
            <a:off x="655992" y="572451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0B509C7-D76A-45F3-8E5A-C6FC252B3444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073022" y="849088"/>
            <a:ext cx="10280770" cy="516915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3F1D112D-BE2D-48C3-BC24-34F196DD38D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985379" y="5386874"/>
            <a:ext cx="2368409" cy="631372"/>
          </a:xfrm>
        </p:spPr>
        <p:txBody>
          <a:bodyPr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1500"/>
            </a:lvl1pPr>
            <a:lvl5pPr>
              <a:defRPr sz="1400"/>
            </a:lvl5pPr>
          </a:lstStyle>
          <a:p>
            <a:pPr lvl="0"/>
            <a:r>
              <a:rPr lang="de-DE" dirty="0"/>
              <a:t>Rubik Light 15pt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2112707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33FB69F-E5CB-44BA-94F7-9132D6DD727F}"/>
              </a:ext>
            </a:extLst>
          </p:cNvPr>
          <p:cNvCxnSpPr>
            <a:cxnSpLocks/>
          </p:cNvCxnSpPr>
          <p:nvPr userDrawn="1"/>
        </p:nvCxnSpPr>
        <p:spPr>
          <a:xfrm>
            <a:off x="655992" y="591113"/>
            <a:ext cx="0" cy="216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B0E5601E-DB2E-4B98-8E6D-661C4780E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428" y="3443012"/>
            <a:ext cx="1950498" cy="25389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1E72BD44-CC5D-49BB-A939-1FECA454D60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28705" y="448644"/>
            <a:ext cx="10325088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40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40pt normal dunkelblau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01C3EBAD-3379-4157-9302-95874D5C1420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028704" y="1456202"/>
            <a:ext cx="10325088" cy="12607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8E74FE4-F7D2-4D84-BFD2-2E8603310E8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670974" y="3438525"/>
            <a:ext cx="1950498" cy="255297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D41321DF-A2B5-4A07-85A1-9589FCED763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610748" y="3443012"/>
            <a:ext cx="1950498" cy="25389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AC24AC0F-8212-41F9-AEAF-45189754B7B6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9403294" y="3443012"/>
            <a:ext cx="1950498" cy="25389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36235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3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33FB69F-E5CB-44BA-94F7-9132D6DD727F}"/>
              </a:ext>
            </a:extLst>
          </p:cNvPr>
          <p:cNvCxnSpPr>
            <a:cxnSpLocks/>
          </p:cNvCxnSpPr>
          <p:nvPr userDrawn="1"/>
        </p:nvCxnSpPr>
        <p:spPr>
          <a:xfrm>
            <a:off x="655992" y="591113"/>
            <a:ext cx="0" cy="216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1E72BD44-CC5D-49BB-A939-1FECA454D60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28704" y="448644"/>
            <a:ext cx="10325091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40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40pt normal dunkelblau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01C3EBAD-3379-4157-9302-95874D5C1420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028704" y="1456202"/>
            <a:ext cx="6662496" cy="12607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8BD534CE-459E-4E41-AAD5-B6047042F6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3921" y="1456201"/>
            <a:ext cx="3289880" cy="45856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8475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62D0A5-9670-431E-803C-F4631D859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B361514-967D-40A4-9ADA-5BCF5796861C}"/>
              </a:ext>
            </a:extLst>
          </p:cNvPr>
          <p:cNvCxnSpPr>
            <a:cxnSpLocks/>
          </p:cNvCxnSpPr>
          <p:nvPr userDrawn="1"/>
        </p:nvCxnSpPr>
        <p:spPr>
          <a:xfrm>
            <a:off x="4269329" y="639000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A5249B4-7ADB-4D3A-8F70-8FE5861C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848209"/>
            <a:ext cx="3619495" cy="241814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C273950E-235C-42F0-8E2C-7652A6400EA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95821" y="1817537"/>
            <a:ext cx="6657967" cy="4195183"/>
          </a:xfrm>
        </p:spPr>
        <p:txBody>
          <a:bodyPr/>
          <a:lstStyle>
            <a:lvl1pPr>
              <a:defRPr/>
            </a:lvl1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E72F70AC-64CC-45F4-A958-6EE0365DFC9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4695821" y="881305"/>
            <a:ext cx="6657970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36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36pt normal dunkelblau zweizeilig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1D4F795-E1EE-4C5B-9F27-66F4E799E0F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30908" y="3591643"/>
            <a:ext cx="3619501" cy="241814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36343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4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62D0A5-9670-431E-803C-F4631D859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B361514-967D-40A4-9ADA-5BCF5796861C}"/>
              </a:ext>
            </a:extLst>
          </p:cNvPr>
          <p:cNvCxnSpPr>
            <a:cxnSpLocks/>
          </p:cNvCxnSpPr>
          <p:nvPr userDrawn="1"/>
        </p:nvCxnSpPr>
        <p:spPr>
          <a:xfrm>
            <a:off x="4294542" y="567075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C273950E-235C-42F0-8E2C-7652A6400EA2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3850" y="2124075"/>
            <a:ext cx="3562347" cy="3838575"/>
          </a:xfrm>
        </p:spPr>
        <p:txBody>
          <a:bodyPr>
            <a:normAutofit/>
          </a:bodyPr>
          <a:lstStyle>
            <a:lvl1pPr>
              <a:defRPr sz="2000"/>
            </a:lvl1pPr>
            <a:lvl2pPr marL="457200" indent="0">
              <a:buNone/>
              <a:defRPr sz="2400">
                <a:latin typeface="+mn-lt"/>
              </a:defRPr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1D4F795-E1EE-4C5B-9F27-66F4E799E0F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13643" y="881305"/>
            <a:ext cx="6640146" cy="509539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619E64B9-E4B6-474B-9A46-0D779A38491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23854" y="895350"/>
            <a:ext cx="3562343" cy="1087274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28pt normal dunkelblau dreizeilig</a:t>
            </a:r>
          </a:p>
        </p:txBody>
      </p:sp>
    </p:spTree>
    <p:extLst>
      <p:ext uri="{BB962C8B-B14F-4D97-AF65-F5344CB8AC3E}">
        <p14:creationId xmlns:p14="http://schemas.microsoft.com/office/powerpoint/2010/main" val="1414483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B0E5601E-DB2E-4B98-8E6D-661C4780E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992" y="1502290"/>
            <a:ext cx="2023043" cy="27017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1E72BD44-CC5D-49BB-A939-1FECA454D60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28705" y="448644"/>
            <a:ext cx="10325088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40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40pt normal dunkelblau</a:t>
            </a:r>
          </a:p>
        </p:txBody>
      </p: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F6E33BFF-DB8D-46E3-9598-E1129500C403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251990" y="4329402"/>
            <a:ext cx="2018543" cy="124454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C0E4461D-5C07-4E53-B445-B545F04DFBD3}"/>
              </a:ext>
            </a:extLst>
          </p:cNvPr>
          <p:cNvCxnSpPr>
            <a:cxnSpLocks/>
          </p:cNvCxnSpPr>
          <p:nvPr userDrawn="1"/>
        </p:nvCxnSpPr>
        <p:spPr>
          <a:xfrm>
            <a:off x="655992" y="572451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Inhaltsplatzhalter 2">
            <a:extLst>
              <a:ext uri="{FF2B5EF4-FFF2-40B4-BE49-F238E27FC236}">
                <a16:creationId xmlns:a16="http://schemas.microsoft.com/office/drawing/2014/main" id="{CBFF7FEB-FFA6-4A73-A5D6-0B9D29CA461C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1251990" y="5699355"/>
            <a:ext cx="2018536" cy="45309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9" name="Inhaltsplatzhalter 2">
            <a:extLst>
              <a:ext uri="{FF2B5EF4-FFF2-40B4-BE49-F238E27FC236}">
                <a16:creationId xmlns:a16="http://schemas.microsoft.com/office/drawing/2014/main" id="{8D0F3BD6-8D66-41CD-8567-10FD83FC2D3E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3939051" y="1501368"/>
            <a:ext cx="2023043" cy="27017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0" name="Inhaltsplatzhalter 2">
            <a:extLst>
              <a:ext uri="{FF2B5EF4-FFF2-40B4-BE49-F238E27FC236}">
                <a16:creationId xmlns:a16="http://schemas.microsoft.com/office/drawing/2014/main" id="{12699FC7-FA1B-4083-B342-311529C1C541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3939049" y="4328480"/>
            <a:ext cx="2018543" cy="124454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Inhaltsplatzhalter 2">
            <a:extLst>
              <a:ext uri="{FF2B5EF4-FFF2-40B4-BE49-F238E27FC236}">
                <a16:creationId xmlns:a16="http://schemas.microsoft.com/office/drawing/2014/main" id="{83797637-2CC5-4B33-A244-487BA6E677AB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3939049" y="5698433"/>
            <a:ext cx="2018536" cy="45309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Inhaltsplatzhalter 2">
            <a:extLst>
              <a:ext uri="{FF2B5EF4-FFF2-40B4-BE49-F238E27FC236}">
                <a16:creationId xmlns:a16="http://schemas.microsoft.com/office/drawing/2014/main" id="{6F64B643-8092-42A0-8142-35266039327B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628304" y="1501368"/>
            <a:ext cx="2023043" cy="27017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3" name="Inhaltsplatzhalter 2">
            <a:extLst>
              <a:ext uri="{FF2B5EF4-FFF2-40B4-BE49-F238E27FC236}">
                <a16:creationId xmlns:a16="http://schemas.microsoft.com/office/drawing/2014/main" id="{3081F9F3-75F1-43C1-BAB9-B1B2E3B623F5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628302" y="4328480"/>
            <a:ext cx="2018543" cy="124454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4" name="Inhaltsplatzhalter 2">
            <a:extLst>
              <a:ext uri="{FF2B5EF4-FFF2-40B4-BE49-F238E27FC236}">
                <a16:creationId xmlns:a16="http://schemas.microsoft.com/office/drawing/2014/main" id="{2DDF6CDB-6B05-4603-9196-8D661192287C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628302" y="5698433"/>
            <a:ext cx="2018536" cy="45309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5" name="Inhaltsplatzhalter 2">
            <a:extLst>
              <a:ext uri="{FF2B5EF4-FFF2-40B4-BE49-F238E27FC236}">
                <a16:creationId xmlns:a16="http://schemas.microsoft.com/office/drawing/2014/main" id="{21E69B04-1E5C-4E20-BC9A-55408AB92BB1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9329985" y="1502290"/>
            <a:ext cx="2023043" cy="27017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6" name="Inhaltsplatzhalter 2">
            <a:extLst>
              <a:ext uri="{FF2B5EF4-FFF2-40B4-BE49-F238E27FC236}">
                <a16:creationId xmlns:a16="http://schemas.microsoft.com/office/drawing/2014/main" id="{94CEF609-C6C3-4AF0-915F-7D1AAB55598D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9329983" y="4329402"/>
            <a:ext cx="2018543" cy="124454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7" name="Inhaltsplatzhalter 2">
            <a:extLst>
              <a:ext uri="{FF2B5EF4-FFF2-40B4-BE49-F238E27FC236}">
                <a16:creationId xmlns:a16="http://schemas.microsoft.com/office/drawing/2014/main" id="{7D9BFAF6-6AB9-4282-8896-94FAE2CAC2EE}"/>
              </a:ext>
            </a:extLst>
          </p:cNvPr>
          <p:cNvSpPr>
            <a:spLocks noGrp="1"/>
          </p:cNvSpPr>
          <p:nvPr>
            <p:ph idx="39"/>
          </p:nvPr>
        </p:nvSpPr>
        <p:spPr>
          <a:xfrm>
            <a:off x="9329983" y="5699355"/>
            <a:ext cx="2018536" cy="45309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045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itel 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E2F42D4-F0E5-4EB4-B824-FBDEBD2412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itel 4">
            <a:extLst>
              <a:ext uri="{FF2B5EF4-FFF2-40B4-BE49-F238E27FC236}">
                <a16:creationId xmlns:a16="http://schemas.microsoft.com/office/drawing/2014/main" id="{6C1F4880-3A9C-41B5-92D9-04AA17C0B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10506075" cy="9017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17427C5-435F-4AFD-983B-1347BAF38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67542"/>
            <a:ext cx="10506077" cy="445070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58583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18A669F4-2611-4A11-8099-76FE7F02A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030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6F37427-6D23-446F-A9B7-76A8B18013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FC30BA-729E-4AFB-9B83-F5E7CA2BD37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42961" y="1620114"/>
            <a:ext cx="10506075" cy="3617772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rgbClr val="F96643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400"/>
            </a:lvl5pPr>
          </a:lstStyle>
          <a:p>
            <a:pPr lvl="0"/>
            <a:r>
              <a:rPr lang="de-DE" dirty="0"/>
              <a:t>Rubik Light 36pt normal orange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88A5EA01-ACC8-405B-8327-F7C38E39BFD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42960" y="5383764"/>
            <a:ext cx="10506075" cy="639255"/>
          </a:xfrm>
        </p:spPr>
        <p:txBody>
          <a:bodyPr>
            <a:normAutofit/>
          </a:bodyPr>
          <a:lstStyle>
            <a:lvl1pPr marL="0" indent="0" algn="r">
              <a:buNone/>
              <a:defRPr sz="2000" i="0">
                <a:solidFill>
                  <a:srgbClr val="F96643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400"/>
            </a:lvl5pPr>
          </a:lstStyle>
          <a:p>
            <a:pPr lvl="0"/>
            <a:r>
              <a:rPr lang="de-DE" dirty="0"/>
              <a:t>Rubik Light 20pt normal orange</a:t>
            </a:r>
          </a:p>
        </p:txBody>
      </p:sp>
    </p:spTree>
    <p:extLst>
      <p:ext uri="{BB962C8B-B14F-4D97-AF65-F5344CB8AC3E}">
        <p14:creationId xmlns:p14="http://schemas.microsoft.com/office/powerpoint/2010/main" val="157725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BC0F0-B2D3-421C-BEF4-A28DD7880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Rubik Light 40pt normal dunkelblau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4265F9-D8FA-4EDF-83E9-ADB32BF248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74969"/>
            <a:ext cx="10515600" cy="444327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  <a:p>
            <a:pPr lvl="1"/>
            <a:r>
              <a:rPr lang="de-DE" dirty="0"/>
              <a:t>Rubik Light 24pt normal dunkelblau</a:t>
            </a:r>
          </a:p>
          <a:p>
            <a:pPr lvl="2"/>
            <a:r>
              <a:rPr lang="de-DE" dirty="0"/>
              <a:t>Rubik Light 20pt normal dunkelblau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72BE-28B5-4EB9-834D-D7C9A381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444C865-4324-4E15-80B1-B781DE00D09A}"/>
              </a:ext>
            </a:extLst>
          </p:cNvPr>
          <p:cNvCxnSpPr/>
          <p:nvPr userDrawn="1"/>
        </p:nvCxnSpPr>
        <p:spPr>
          <a:xfrm>
            <a:off x="838200" y="1312838"/>
            <a:ext cx="10515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13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A221C4-7A16-0113-2BD9-27592E95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F7B4-3BC8-494D-84C0-50E2B7E0AF15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640FB35-06C4-76E8-D74D-AA05FE0C0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FD4D2D-8CC8-A824-ABD6-BAC183E8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1DFE-127C-426C-B962-9D378A0A4A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137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ayout Trenner / Kapitel">
    <p:bg>
      <p:bgPr>
        <a:solidFill>
          <a:srgbClr val="0A0F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2B2572-4097-423A-A211-B1D3435C0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281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7BAC3E-3A50-46CD-BD53-F089BB644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2062"/>
            <a:ext cx="9144000" cy="22177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3C676523-9517-4672-97BF-2C69D7FF7CE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448050"/>
            <a:ext cx="91440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685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renner / Pause">
    <p:bg>
      <p:bgPr>
        <a:solidFill>
          <a:srgbClr val="0A0F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7CDCE-E7B4-488A-B661-77B4B2F41715}"/>
              </a:ext>
            </a:extLst>
          </p:cNvPr>
          <p:cNvCxnSpPr>
            <a:cxnSpLocks/>
          </p:cNvCxnSpPr>
          <p:nvPr userDrawn="1"/>
        </p:nvCxnSpPr>
        <p:spPr>
          <a:xfrm>
            <a:off x="655992" y="591113"/>
            <a:ext cx="0" cy="2160000"/>
          </a:xfrm>
          <a:prstGeom prst="line">
            <a:avLst/>
          </a:prstGeom>
          <a:ln w="63500" cap="rnd">
            <a:solidFill>
              <a:schemeClr val="bg1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176165B2-218F-4325-BCD1-1B14DB5AF83A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28705" y="448644"/>
            <a:ext cx="6662506" cy="1151556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3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36pt normal dunkelblau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C7838155-4DA6-4E91-9CC3-D8E1431F1430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028705" y="1758281"/>
            <a:ext cx="6662496" cy="11515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087714F-C617-42AD-9D8B-45E72946CE3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3921" y="1456201"/>
            <a:ext cx="3289880" cy="45856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60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BC0F0-B2D3-421C-BEF4-A28DD7880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Rubik Light 40pt normal dunkelblau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72BE-28B5-4EB9-834D-D7C9A381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D593C49-F042-45A2-BA38-51D9FB67CA35}"/>
              </a:ext>
            </a:extLst>
          </p:cNvPr>
          <p:cNvCxnSpPr/>
          <p:nvPr userDrawn="1"/>
        </p:nvCxnSpPr>
        <p:spPr>
          <a:xfrm>
            <a:off x="838200" y="1312838"/>
            <a:ext cx="10515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C6BE3648-90FC-4160-9FCC-2266EBEA145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74969"/>
            <a:ext cx="10515600" cy="4443273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  <a:lvl2pPr marL="800100" indent="-342900">
              <a:buFontTx/>
              <a:buBlip>
                <a:blip r:embed="rId2"/>
              </a:buBlip>
              <a:defRPr/>
            </a:lvl2pPr>
            <a:lvl3pPr marL="1257300" indent="-342900">
              <a:buFontTx/>
              <a:buBlip>
                <a:blip r:embed="rId2"/>
              </a:buBlip>
              <a:defRPr/>
            </a:lvl3pPr>
            <a:lvl4pPr marL="1371600" indent="0">
              <a:buNone/>
              <a:defRPr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  <a:p>
            <a:pPr lvl="1"/>
            <a:r>
              <a:rPr lang="de-DE" dirty="0"/>
              <a:t>Rubik Light 24pt normal dunkelblau</a:t>
            </a:r>
          </a:p>
          <a:p>
            <a:pPr lvl="2"/>
            <a:r>
              <a:rPr lang="de-DE" dirty="0"/>
              <a:t>Rubik Light 20pt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157679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BC0F0-B2D3-421C-BEF4-A28DD7880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Rubik Light 40pt normal dunkelblau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4265F9-D8FA-4EDF-83E9-ADB32BF248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73695"/>
            <a:ext cx="6384252" cy="44432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  <a:p>
            <a:pPr lvl="1"/>
            <a:r>
              <a:rPr lang="de-DE" dirty="0"/>
              <a:t>Rubik Light 24pt normal dunkelblau</a:t>
            </a:r>
          </a:p>
          <a:p>
            <a:pPr lvl="2"/>
            <a:r>
              <a:rPr lang="de-DE" dirty="0"/>
              <a:t>Rubik Light 20pt normal dunkelblau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72BE-28B5-4EB9-834D-D7C9A381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537BE03-3F82-421C-B98F-249D46AD4D3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669849" y="1573695"/>
            <a:ext cx="3674425" cy="4443237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AF19C54-1565-47D5-A86F-71E857E6B993}"/>
              </a:ext>
            </a:extLst>
          </p:cNvPr>
          <p:cNvCxnSpPr/>
          <p:nvPr userDrawn="1"/>
        </p:nvCxnSpPr>
        <p:spPr>
          <a:xfrm>
            <a:off x="838200" y="1312838"/>
            <a:ext cx="10515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39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3D0529-AE7E-4BD4-BC19-975CBF668C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199" y="1574956"/>
            <a:ext cx="5181599" cy="4443273"/>
          </a:xfrm>
        </p:spPr>
        <p:txBody>
          <a:bodyPr/>
          <a:lstStyle>
            <a:lvl1pPr>
              <a:defRPr/>
            </a:lvl1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AC2E82-7F42-4AE4-B8E4-781BA84D0F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9" y="1574956"/>
            <a:ext cx="5181599" cy="4443273"/>
          </a:xfrm>
        </p:spPr>
        <p:txBody>
          <a:bodyPr/>
          <a:lstStyle>
            <a:lvl1pPr>
              <a:defRPr/>
            </a:lvl1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A12F65-888A-4EA3-9013-A413BA3D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93E80E6-C2E0-434B-88A8-E6989B6AA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Rubik Light 40pt normal dunkelblau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6FFD7E48-1D59-4B80-86FC-FFBDC59B2E29}"/>
              </a:ext>
            </a:extLst>
          </p:cNvPr>
          <p:cNvCxnSpPr/>
          <p:nvPr userDrawn="1"/>
        </p:nvCxnSpPr>
        <p:spPr>
          <a:xfrm>
            <a:off x="838200" y="1312838"/>
            <a:ext cx="10515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82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10C6D9-B645-4888-A535-EE56E2B42B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426918"/>
            <a:ext cx="5157787" cy="901700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28pt fett dunkelblau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C0497A-0DF9-4FE2-9906-D0F67CF32A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65223"/>
            <a:ext cx="5157787" cy="3454189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000"/>
            </a:lvl1pPr>
            <a:lvl5pPr>
              <a:defRPr sz="1400"/>
            </a:lvl5pPr>
          </a:lstStyle>
          <a:p>
            <a:pPr lvl="0"/>
            <a:r>
              <a:rPr lang="de-DE" dirty="0"/>
              <a:t>Arial 20pt normal dunkelblau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7DAE2C3-8DD8-4F03-9DD4-6AD29885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7BDB139D-2C7E-4BB6-9DAC-0DFAA0E05F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10506075" cy="9017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Titel Rubik Light 40pt normal dunkelblau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3205946A-27E9-3DE9-3CB2-0C366ADD605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94427" y="1426918"/>
            <a:ext cx="5157787" cy="901700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28pt fett dunkelblau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9FCD5105-4B20-1C64-1141-3400BFF1DAB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94427" y="2565223"/>
            <a:ext cx="5157787" cy="3454189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000"/>
            </a:lvl1pPr>
            <a:lvl5pPr>
              <a:defRPr sz="1400"/>
            </a:lvl5pPr>
          </a:lstStyle>
          <a:p>
            <a:pPr lvl="0"/>
            <a:r>
              <a:rPr lang="de-DE" dirty="0"/>
              <a:t>Arial 20pt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126499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E2F42D4-F0E5-4EB4-B824-FBDEBD2412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BA15F3FE-6E48-4EB7-BBFE-E12D144933E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1576875"/>
            <a:ext cx="2341590" cy="4450702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Rubik Light 20pt normal dunkelblau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A6A1D120-9CEA-4A40-B84B-8A469189B98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3559944" y="1570953"/>
            <a:ext cx="2341590" cy="4450702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Rubik Light 20pt normal dunkelblau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D193E288-9A7A-41ED-9C21-9304A1CBC3BA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288876" y="1570953"/>
            <a:ext cx="2341590" cy="4450702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Rubik Light 20pt normal dunkelblau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E35B8DC6-A528-4985-8399-39B44D069CC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010621" y="1570953"/>
            <a:ext cx="2341590" cy="4450702"/>
          </a:xfrm>
          <a:solidFill>
            <a:srgbClr val="F4F9F9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Rubik Light 20pt normal dunkelblau</a:t>
            </a:r>
          </a:p>
        </p:txBody>
      </p:sp>
      <p:sp>
        <p:nvSpPr>
          <p:cNvPr id="12" name="Titel 4">
            <a:extLst>
              <a:ext uri="{FF2B5EF4-FFF2-40B4-BE49-F238E27FC236}">
                <a16:creationId xmlns:a16="http://schemas.microsoft.com/office/drawing/2014/main" id="{3080D1D9-4EAF-455D-97A9-DDE2FAFA26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10506075" cy="9017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Rubik Light 40pt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119535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62D0A5-9670-431E-803C-F4631D859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B361514-967D-40A4-9ADA-5BCF5796861C}"/>
              </a:ext>
            </a:extLst>
          </p:cNvPr>
          <p:cNvCxnSpPr>
            <a:cxnSpLocks/>
          </p:cNvCxnSpPr>
          <p:nvPr userDrawn="1"/>
        </p:nvCxnSpPr>
        <p:spPr>
          <a:xfrm>
            <a:off x="2856267" y="567075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A5249B4-7ADB-4D3A-8F70-8FE5861C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6" y="1505192"/>
            <a:ext cx="2131129" cy="428725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C273950E-235C-42F0-8E2C-7652A6400EA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3248024" y="1505192"/>
            <a:ext cx="8105775" cy="4287254"/>
          </a:xfrm>
        </p:spPr>
        <p:txBody>
          <a:bodyPr/>
          <a:lstStyle>
            <a:lvl1pPr>
              <a:defRPr/>
            </a:lvl1pPr>
            <a:lvl5pPr>
              <a:defRPr sz="1400"/>
            </a:lvl5pPr>
          </a:lstStyle>
          <a:p>
            <a:pPr lvl="0"/>
            <a:r>
              <a:rPr lang="de-DE" dirty="0"/>
              <a:t>Rubik Light 28pt normal dunkelblau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E72F70AC-64CC-45F4-A958-6EE0365DFC9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248024" y="452680"/>
            <a:ext cx="8105776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36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36pt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178792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us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33FB69F-E5CB-44BA-94F7-9132D6DD727F}"/>
              </a:ext>
            </a:extLst>
          </p:cNvPr>
          <p:cNvCxnSpPr>
            <a:cxnSpLocks/>
          </p:cNvCxnSpPr>
          <p:nvPr userDrawn="1"/>
        </p:nvCxnSpPr>
        <p:spPr>
          <a:xfrm>
            <a:off x="655992" y="572451"/>
            <a:ext cx="0" cy="5580000"/>
          </a:xfrm>
          <a:prstGeom prst="line">
            <a:avLst/>
          </a:prstGeom>
          <a:ln w="63500" cap="rnd"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B0E5601E-DB2E-4B98-8E6D-661C4780E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1083" y="1490387"/>
            <a:ext cx="3442707" cy="46151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1E72BD44-CC5D-49BB-A939-1FECA454D60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38236" y="448643"/>
            <a:ext cx="10315554" cy="823912"/>
          </a:xfrm>
          <a:ln>
            <a:solidFill>
              <a:schemeClr val="bg1"/>
            </a:solidFill>
          </a:ln>
        </p:spPr>
        <p:txBody>
          <a:bodyPr anchor="b">
            <a:noAutofit/>
          </a:bodyPr>
          <a:lstStyle>
            <a:lvl1pPr marL="0" indent="0">
              <a:buNone/>
              <a:defRPr sz="4000" b="0"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Rubik Light 40pt normal dunkelblau</a:t>
            </a:r>
          </a:p>
        </p:txBody>
      </p:sp>
      <p:sp>
        <p:nvSpPr>
          <p:cNvPr id="16" name="Foliennummernplatzhalter 8">
            <a:extLst>
              <a:ext uri="{FF2B5EF4-FFF2-40B4-BE49-F238E27FC236}">
                <a16:creationId xmlns:a16="http://schemas.microsoft.com/office/drawing/2014/main" id="{6DE7A439-E302-4D0A-9542-B95B423621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42379" y="6390533"/>
            <a:ext cx="483550" cy="365125"/>
          </a:xfrm>
        </p:spPr>
        <p:txBody>
          <a:bodyPr/>
          <a:lstStyle/>
          <a:p>
            <a:fld id="{9E335290-28FF-4C3C-8E52-2D64F048826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0B509C7-D76A-45F3-8E5A-C6FC252B3444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035616" y="1490387"/>
            <a:ext cx="6490604" cy="461513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000"/>
            </a:lvl1pPr>
            <a:lvl5pPr>
              <a:defRPr sz="1400"/>
            </a:lvl5pPr>
          </a:lstStyle>
          <a:p>
            <a:pPr lvl="0"/>
            <a:r>
              <a:rPr lang="de-DE" dirty="0"/>
              <a:t>Rubik Light 20pt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124600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39D27F-9E0C-4DF5-8848-903957BD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06075" cy="901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 in Rubik Light 40 </a:t>
            </a:r>
            <a:r>
              <a:rPr lang="de-DE" dirty="0" err="1"/>
              <a:t>pt</a:t>
            </a:r>
            <a:r>
              <a:rPr lang="de-DE" dirty="0"/>
              <a:t> normal dunkelblau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4E3D5C-7C50-4755-A079-07FC227CE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060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06A337-9F64-496A-97CA-96CFCFCFD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2379" y="6390533"/>
            <a:ext cx="483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</a:lstStyle>
          <a:p>
            <a:fld id="{9E335290-28FF-4C3C-8E52-2D64F048826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B0CFF6C-CB14-4E1E-BFAB-1F887C53F4FC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" y="6298808"/>
            <a:ext cx="1083810" cy="529524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D062887-744C-9B25-67BC-9EFA44E5F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9053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08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8" r:id="rId3"/>
    <p:sldLayoutId id="2147483669" r:id="rId4"/>
    <p:sldLayoutId id="2147483652" r:id="rId5"/>
    <p:sldLayoutId id="2147483653" r:id="rId6"/>
    <p:sldLayoutId id="2147483656" r:id="rId7"/>
    <p:sldLayoutId id="2147483657" r:id="rId8"/>
    <p:sldLayoutId id="2147483655" r:id="rId9"/>
    <p:sldLayoutId id="2147483670" r:id="rId10"/>
    <p:sldLayoutId id="2147483673" r:id="rId11"/>
    <p:sldLayoutId id="2147483658" r:id="rId12"/>
    <p:sldLayoutId id="2147483665" r:id="rId13"/>
    <p:sldLayoutId id="2147483659" r:id="rId14"/>
    <p:sldLayoutId id="2147483662" r:id="rId15"/>
    <p:sldLayoutId id="2147483672" r:id="rId16"/>
    <p:sldLayoutId id="2147483661" r:id="rId17"/>
    <p:sldLayoutId id="2147483660" r:id="rId18"/>
    <p:sldLayoutId id="2147483664" r:id="rId19"/>
    <p:sldLayoutId id="2147483674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Rubik Light" panose="00000400000000000000" pitchFamily="2" charset="-79"/>
          <a:ea typeface="+mj-ea"/>
          <a:cs typeface="Rubik Light" panose="00000400000000000000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09FD98-4DA8-40F7-B792-0046441E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C76890FF-0799-4743-9CA6-9DD74664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06075" cy="901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 in Rubik Light 40 </a:t>
            </a:r>
            <a:r>
              <a:rPr lang="de-DE" dirty="0" err="1"/>
              <a:t>pt</a:t>
            </a:r>
            <a:r>
              <a:rPr lang="de-DE" dirty="0"/>
              <a:t> normal dunkelblau</a:t>
            </a:r>
          </a:p>
        </p:txBody>
      </p:sp>
    </p:spTree>
    <p:extLst>
      <p:ext uri="{BB962C8B-B14F-4D97-AF65-F5344CB8AC3E}">
        <p14:creationId xmlns:p14="http://schemas.microsoft.com/office/powerpoint/2010/main" val="311229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A0F3C"/>
          </a:solidFill>
          <a:latin typeface="Rubik Light" panose="00000400000000000000" pitchFamily="2" charset="-79"/>
          <a:ea typeface="+mj-ea"/>
          <a:cs typeface="Rubik Light" panose="00000400000000000000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A0F3C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A0F3C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A0F3C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0F3C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0F3C"/>
          </a:solidFill>
          <a:latin typeface="Rubik Light" panose="00000400000000000000" pitchFamily="2" charset="-79"/>
          <a:ea typeface="+mn-ea"/>
          <a:cs typeface="Rubik Light" panose="00000400000000000000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ACE25-6222-4058-A404-EB0640286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58027" cy="2387600"/>
          </a:xfrm>
        </p:spPr>
        <p:txBody>
          <a:bodyPr>
            <a:noAutofit/>
          </a:bodyPr>
          <a:lstStyle/>
          <a:p>
            <a:r>
              <a:rPr lang="de-DE" sz="4400" dirty="0"/>
              <a:t>Fragebögen / online-Befragung Verschickungskinder –</a:t>
            </a:r>
            <a:br>
              <a:rPr lang="de-DE" sz="4400" dirty="0"/>
            </a:br>
            <a:r>
              <a:rPr lang="de-DE" sz="4400" dirty="0"/>
              <a:t>Zwischenergebnisse und Nutzungsmöglichkeiten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CABB68-7BFF-477E-A93D-3C0CDE07E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/>
              <a:t>6. Bundeskongress „Aufarbeitung Kinderverschickung“</a:t>
            </a:r>
          </a:p>
          <a:p>
            <a:r>
              <a:rPr lang="de-DE" dirty="0"/>
              <a:t>Bad Kreuznach, 22.-23. November 2024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Prof. Dr. Christiane Dienel | AEKV e.V. | </a:t>
            </a:r>
            <a:r>
              <a:rPr lang="de-DE" dirty="0" err="1"/>
              <a:t>nexus</a:t>
            </a:r>
            <a:r>
              <a:rPr lang="de-DE" dirty="0"/>
              <a:t> Institut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935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31D2E9B-C1B6-4A0B-9962-151576B8A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25" y="-30631"/>
            <a:ext cx="7883117" cy="68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44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2545EBF-3BB6-E720-F9E8-EE02F1C76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9340"/>
            <a:ext cx="12192000" cy="439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9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F0DAFC65-C9DD-1D86-2F8A-EBA87C976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96" y="1824903"/>
            <a:ext cx="10252350" cy="494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5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0C104AF-FDFA-3D96-6731-D8AFC2B5B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38" y="924177"/>
            <a:ext cx="11837124" cy="579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30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DF122-C2B8-386F-3E12-822F2DD34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1F342718-EE18-FE5D-32A1-DE2D61E28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38" y="879353"/>
            <a:ext cx="11837124" cy="579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9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CA39909-224B-4F4F-AC26-3C3C9CC89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03" y="158212"/>
            <a:ext cx="9894666" cy="654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34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4E3BF139-4844-F462-6BBF-4D5F6E4B2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02" y="569259"/>
            <a:ext cx="8791724" cy="616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62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5024AB4-E925-8128-D76C-F3B461EEC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05" y="585736"/>
            <a:ext cx="10224653" cy="619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64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CC748F3-8A83-D579-5B9C-591EEBE1D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61" y="1447518"/>
            <a:ext cx="11124362" cy="531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118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E06C0D5-4C75-4FE4-8595-7FC6C2E4E859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de-DE" dirty="0"/>
              <a:t>Kontakt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8C7B53-E7CA-48F1-A5B4-695B376A195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038236" y="1490386"/>
            <a:ext cx="5057764" cy="48301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/>
              <a:t>Prof. Dr. Christiane Dienel</a:t>
            </a:r>
          </a:p>
          <a:p>
            <a:pPr marL="0" indent="0">
              <a:buNone/>
            </a:pPr>
            <a:r>
              <a:rPr lang="de-DE" sz="2000" dirty="0" err="1"/>
              <a:t>nexus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Institut für Kooperationsmanagement</a:t>
            </a:r>
            <a:br>
              <a:rPr lang="de-DE" sz="2000" dirty="0"/>
            </a:br>
            <a:r>
              <a:rPr lang="de-DE" sz="2000" dirty="0"/>
              <a:t>und interdisziplinäre Forschung</a:t>
            </a:r>
            <a:br>
              <a:rPr lang="de-DE" sz="2000" b="1" dirty="0"/>
            </a:br>
            <a:endParaRPr lang="de-DE" sz="2000" dirty="0"/>
          </a:p>
          <a:p>
            <a:pPr marL="0" indent="0">
              <a:buNone/>
            </a:pPr>
            <a:r>
              <a:rPr lang="de-DE" sz="2000" dirty="0"/>
              <a:t>Willdenowstraße 38</a:t>
            </a:r>
          </a:p>
          <a:p>
            <a:pPr marL="0" indent="0">
              <a:buNone/>
            </a:pPr>
            <a:r>
              <a:rPr lang="de-DE" sz="2000" dirty="0"/>
              <a:t>12203 Berlin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Fon: +49 (0)30 31805463</a:t>
            </a:r>
          </a:p>
          <a:p>
            <a:pPr marL="0" indent="0">
              <a:buNone/>
            </a:pPr>
            <a:r>
              <a:rPr lang="de-DE" sz="2000" dirty="0"/>
              <a:t>Fax: +49 (0)30 31805460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christiane.dienel@nexusinstitut.de</a:t>
            </a:r>
          </a:p>
          <a:p>
            <a:pPr marL="0" indent="0">
              <a:buNone/>
            </a:pPr>
            <a:r>
              <a:rPr lang="de-DE" sz="2000" dirty="0"/>
              <a:t>www.nexusinstitut.de</a:t>
            </a: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64B284-4A66-4EDB-8BF3-5D1B3D8507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19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4B8D0F4-C350-4EB0-BE04-6EC3813E86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" r="5856"/>
          <a:stretch/>
        </p:blipFill>
        <p:spPr>
          <a:xfrm>
            <a:off x="6192978" y="3520455"/>
            <a:ext cx="5610226" cy="2800126"/>
          </a:xfrm>
          <a:prstGeom prst="rect">
            <a:avLst/>
          </a:prstGeom>
          <a:ln w="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17808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986F2-CB39-1717-DF41-EE51FF6DF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Eckdaten Befragung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DA09B3-B13C-2CFA-DAE0-9F8863A70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Befragung läuft seit September 2019 durchgehend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Über 14.000 ausgefüllte Fragebögen, ca. 9000 vollständig ausgefüllte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Verantwortlich für die Erhebung: AEKV e.V. (Verein Aufarbeitung und Erforschung Kinderverschickungen „Forschungsverein“) und </a:t>
            </a:r>
            <a:r>
              <a:rPr lang="de-DE" dirty="0" err="1"/>
              <a:t>nexus</a:t>
            </a:r>
            <a:r>
              <a:rPr lang="de-DE" dirty="0"/>
              <a:t> Institut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Umfangreicher Fragebogen inkl. allgemeine Fragen zur psychosozialen Gesundheit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Inzwischen: größte Sammlung von Erlebnisberichten überhaupt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8E9D2E-BEDE-F0E8-DADE-88C98007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06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B509A-E756-4A30-A5D1-D01061C43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err="1">
                <a:solidFill>
                  <a:schemeClr val="accent2"/>
                </a:solidFill>
              </a:rPr>
              <a:t>nexus</a:t>
            </a:r>
            <a:r>
              <a:rPr lang="de-DE" sz="3600" dirty="0">
                <a:solidFill>
                  <a:schemeClr val="accent2"/>
                </a:solidFill>
              </a:rPr>
              <a:t> Institut – www.nexusinstitut.de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CB891F-40C1-45C9-A516-7B81BE17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1" name="Inhaltsplatzhalter 6">
            <a:extLst>
              <a:ext uri="{FF2B5EF4-FFF2-40B4-BE49-F238E27FC236}">
                <a16:creationId xmlns:a16="http://schemas.microsoft.com/office/drawing/2014/main" id="{C70CB687-24A7-49E5-9B97-FA293C64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54310"/>
            <a:ext cx="10397648" cy="421998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F4430C"/>
              </a:buClr>
              <a:defRPr/>
            </a:pPr>
            <a:endParaRPr lang="de-DE" sz="2000" dirty="0"/>
          </a:p>
          <a:p>
            <a:pPr marL="457200" indent="-457200">
              <a:spcAft>
                <a:spcPts val="600"/>
              </a:spcAft>
              <a:buClr>
                <a:srgbClr val="F4430C"/>
              </a:buClr>
              <a:buBlip>
                <a:blip r:embed="rId2"/>
              </a:buBlip>
              <a:defRPr/>
            </a:pP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D69E8C-46C5-13C8-357C-BBA51E103050}"/>
              </a:ext>
            </a:extLst>
          </p:cNvPr>
          <p:cNvSpPr txBox="1">
            <a:spLocks/>
          </p:cNvSpPr>
          <p:nvPr/>
        </p:nvSpPr>
        <p:spPr>
          <a:xfrm>
            <a:off x="838199" y="1454310"/>
            <a:ext cx="7670181" cy="4690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Führender Dienstleister für Bürger- und </a:t>
            </a:r>
            <a:r>
              <a:rPr lang="de-DE" sz="2000" dirty="0" err="1">
                <a:latin typeface="Rubik Light" panose="00000400000000000000" pitchFamily="2" charset="-79"/>
                <a:cs typeface="Rubik Light" panose="00000400000000000000" pitchFamily="2" charset="-79"/>
              </a:rPr>
              <a:t>Stakeholderbeteiligung</a:t>
            </a: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 in Deutschland, verbindet Praxis und Forschung,</a:t>
            </a:r>
          </a:p>
          <a:p>
            <a:pPr marL="457200" indent="-4572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konzipiert, organisiert, moderiert und dokumentiert partizipative Verfahren und Prozesse für vielfältige Zielgruppen mit passgenauen Beteiligungsmethoden,</a:t>
            </a:r>
          </a:p>
          <a:p>
            <a:pPr marL="457200" indent="-4572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arbeitet mit einem interdisziplinären Team zu Themen wie Stadtentwicklung, Mobilität, Energiewende, Digitalisierung, demographischer Wandel, Gesundheit und Nachhaltigkeit,</a:t>
            </a:r>
          </a:p>
          <a:p>
            <a:pPr marL="457200" indent="-4572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auf lokaler, regionaler, nationaler und internationaler Ebene</a:t>
            </a:r>
          </a:p>
          <a:p>
            <a:pPr marL="457200" indent="-4572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und bündelt seine Weiterbildungsaktivitäten im Bereich </a:t>
            </a:r>
            <a:b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</a:br>
            <a:r>
              <a:rPr lang="de-DE" sz="2000" dirty="0">
                <a:latin typeface="Rubik Light" panose="00000400000000000000" pitchFamily="2" charset="-79"/>
                <a:cs typeface="Rubik Light" panose="00000400000000000000" pitchFamily="2" charset="-79"/>
              </a:rPr>
              <a:t>Akademie für partizipative Methoden (APM): </a:t>
            </a:r>
            <a:r>
              <a:rPr lang="de-DE" sz="2000" dirty="0">
                <a:solidFill>
                  <a:schemeClr val="accent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www.partizipative-methoden.de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85821E1-7978-0D5B-076C-5CC78547F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364" y="1639115"/>
            <a:ext cx="2649040" cy="198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3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704D86-3000-0129-0B0D-0B6CA066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Aktualisierte Umfrageauswertung Verschickungskinder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F512B3-AA17-4BA1-E5CF-5197641B4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Stand: 11.11.2024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Nur quantitative Auswertung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Keine Auswertung der Volltext-Berichte</a:t>
            </a:r>
          </a:p>
        </p:txBody>
      </p:sp>
    </p:spTree>
    <p:extLst>
      <p:ext uri="{BB962C8B-B14F-4D97-AF65-F5344CB8AC3E}">
        <p14:creationId xmlns:p14="http://schemas.microsoft.com/office/powerpoint/2010/main" val="27699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DB394-A091-AAC3-0B4E-8726E2275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 kann die vorliegenden Daten nutzen?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4044314-88C7-FA03-7908-E17BD958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5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8D7B7B-79D1-351E-7C05-510FD781A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DE" dirty="0"/>
              <a:t>Nur im Rahmen der datenschutzgerecht abgegebenen Zustimmungserklärungen der Befragten:</a:t>
            </a:r>
          </a:p>
          <a:p>
            <a:pPr marL="0" indent="0" algn="l">
              <a:buNone/>
            </a:pPr>
            <a:r>
              <a:rPr lang="de-DE" sz="1800" i="0" u="none" strike="noStrike" baseline="0" dirty="0"/>
              <a:t>„Die Befragungsdaten dienen als Grundlage für die </a:t>
            </a:r>
            <a:r>
              <a:rPr lang="de-DE" sz="1800" i="0" u="none" strike="noStrike" baseline="0" dirty="0">
                <a:highlight>
                  <a:srgbClr val="FFFF00"/>
                </a:highlight>
              </a:rPr>
              <a:t>Anfertigung wissenschaftlicher Arbeiten (Abschlussarbeiten, Promotionsvorhaben</a:t>
            </a:r>
            <a:r>
              <a:rPr lang="de-DE" sz="1800" i="0" u="none" strike="noStrike" baseline="0" dirty="0"/>
              <a:t>, zukünftig auch </a:t>
            </a:r>
            <a:r>
              <a:rPr lang="de-DE" sz="1800" i="0" u="none" strike="noStrike" baseline="0" dirty="0">
                <a:highlight>
                  <a:srgbClr val="FFFF00"/>
                </a:highlight>
              </a:rPr>
              <a:t>längerfristige Forschungsvorhaben</a:t>
            </a:r>
            <a:r>
              <a:rPr lang="de-DE" sz="1800" i="0" u="none" strike="noStrike" baseline="0" dirty="0"/>
              <a:t>). Sie werden </a:t>
            </a:r>
            <a:r>
              <a:rPr lang="de-DE" sz="1800" i="0" u="none" strike="noStrike" baseline="0" dirty="0">
                <a:highlight>
                  <a:srgbClr val="FFFF00"/>
                </a:highlight>
              </a:rPr>
              <a:t>nur Forschenden </a:t>
            </a:r>
            <a:r>
              <a:rPr lang="de-DE" sz="1800" i="0" u="none" strike="noStrike" baseline="0" dirty="0"/>
              <a:t>zur Verfügung gestellt, die die Zielsetzungen und Fragestellungen ihrer Forschung vorab mit der </a:t>
            </a:r>
            <a:r>
              <a:rPr lang="de-DE" sz="1800" i="0" u="none" strike="noStrike" baseline="0" dirty="0" err="1"/>
              <a:t>Initative</a:t>
            </a:r>
            <a:r>
              <a:rPr lang="de-DE" sz="1800" i="0" u="none" strike="noStrike" baseline="0" dirty="0"/>
              <a:t> Verschickungskinder abstimmen, vertreten durch den Verein Aufarbeitung und Erforschung Kinderverschickungen e. V. (Vorsitzende Anja Röhl, 2. Vorsitzende Christiane Dienel).</a:t>
            </a:r>
          </a:p>
          <a:p>
            <a:pPr marL="0" indent="0" algn="l">
              <a:buNone/>
            </a:pPr>
            <a:r>
              <a:rPr lang="de-DE" sz="1800" i="0" u="none" strike="noStrike" baseline="0" dirty="0"/>
              <a:t>Alle </a:t>
            </a:r>
            <a:r>
              <a:rPr lang="de-DE" sz="1800" i="0" u="none" strike="noStrike" baseline="0" dirty="0">
                <a:highlight>
                  <a:srgbClr val="FFFF00"/>
                </a:highlight>
              </a:rPr>
              <a:t>wissenschaftlichen Einrichtungen und Forschende</a:t>
            </a:r>
            <a:r>
              <a:rPr lang="de-DE" sz="1800" i="0" u="none" strike="noStrike" baseline="0" dirty="0"/>
              <a:t>, welche die Daten verwenden, müssen vorab eine Datenschutzerklärung gegen über dem AEKV e.V. und der </a:t>
            </a:r>
            <a:r>
              <a:rPr lang="de-DE" sz="1800" i="0" u="none" strike="noStrike" baseline="0" dirty="0" err="1"/>
              <a:t>nexus</a:t>
            </a:r>
            <a:r>
              <a:rPr lang="de-DE" sz="1800" i="0" u="none" strike="noStrike" baseline="0" dirty="0"/>
              <a:t> GmbH unterzeichnen. Indem Sie diesen Fragebogen beantworten, stimmen Sie der anonymisierten Verwendung Ihrer Angaben für Forschungszwecke zu.“</a:t>
            </a:r>
          </a:p>
          <a:p>
            <a:pPr marL="0" indent="0" algn="l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512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86573-3C52-545B-824D-4EC92755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Wer darf die Kontaktdaten für weitere Befragungen nutzen?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B0F183E-46AD-40B4-44B8-FDAB4614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5290-28FF-4C3C-8E52-2D64F048826C}" type="slidenum">
              <a:rPr lang="de-DE" smtClean="0"/>
              <a:t>6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B20FB9-1DB1-EC72-1095-9B96836FA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A0F3C"/>
                </a:solidFill>
                <a:effectLst/>
                <a:uLnTx/>
                <a:uFillTx/>
                <a:latin typeface="Rubik Light" panose="00000400000000000000" pitchFamily="2" charset="-79"/>
                <a:ea typeface="+mn-ea"/>
                <a:cs typeface="Rubik Light" panose="00000400000000000000" pitchFamily="2" charset="-79"/>
              </a:rPr>
              <a:t>Nur im Rahmen der datenschutzgerecht abgegebenen Zustimmungserklärungen der Befragten:</a:t>
            </a:r>
          </a:p>
          <a:p>
            <a:pPr marL="0" indent="0" algn="l">
              <a:buNone/>
            </a:pPr>
            <a:r>
              <a:rPr lang="de-DE" sz="1800" b="0" i="0" u="none" strike="noStrike" baseline="0" dirty="0"/>
              <a:t>„Ich stimme zu, </a:t>
            </a:r>
            <a:r>
              <a:rPr lang="de-DE" sz="1800" b="0" i="0" u="none" strike="noStrike" baseline="0" dirty="0">
                <a:highlight>
                  <a:srgbClr val="FFFF00"/>
                </a:highlight>
              </a:rPr>
              <a:t>durch Forschende, die einer wissenschaftlichen Einrichtung oder Hochschule angehören und ihre Untersuchungen in Abstimmung mit der Verschickungskinder-Initiative durchführen,</a:t>
            </a:r>
            <a:r>
              <a:rPr lang="de-DE" sz="1800" b="0" i="0" u="none" strike="noStrike" baseline="0" dirty="0"/>
              <a:t> per Email für weitere Befragungen kontaktiert zu werden.“ (das haben ca. </a:t>
            </a:r>
            <a:r>
              <a:rPr lang="de-DE" sz="1800" dirty="0"/>
              <a:t>50% angekreuzt)</a:t>
            </a:r>
            <a:endParaRPr lang="de-DE" sz="1800" b="0" i="0" u="none" strike="noStrike" baseline="0" dirty="0"/>
          </a:p>
          <a:p>
            <a:pPr marL="0" indent="0" algn="l">
              <a:buNone/>
            </a:pPr>
            <a:endParaRPr lang="de-DE" sz="18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A0F3C"/>
                </a:solidFill>
              </a:rPr>
              <a:t>Für Vernetzung ist Kontaktaufnahme nur möglich, sofern die Befragten angekreuzt haben: </a:t>
            </a:r>
            <a:endParaRPr lang="de-DE" sz="1800" b="0" i="0" u="none" strike="noStrike" baseline="0" dirty="0"/>
          </a:p>
          <a:p>
            <a:pPr marL="0" indent="0" algn="l">
              <a:buNone/>
            </a:pPr>
            <a:r>
              <a:rPr lang="de-DE" sz="1800" b="0" i="0" u="none" strike="noStrike" baseline="0" dirty="0"/>
              <a:t>„Ich bin interessiert an einer Selbsthilfegruppe für Verschickungskinder und stimme zu, von der Selbsthilfeorganisation der Verschickungskinderinitiative per Email kontaktiert zu werden.“ (das hat nur ein kleiner Teil angekreuzt)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339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C2A2AFA-DDFC-6CF2-6DA6-C0328348E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259" y="0"/>
            <a:ext cx="10655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62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5D11CE5-C235-FC98-115B-392AF1239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63"/>
            <a:ext cx="12192000" cy="678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0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BB7BB6D-3874-A3A0-ECB4-6633F7699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18" y="109330"/>
            <a:ext cx="7722950" cy="674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27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nexus Institut">
      <a:dk1>
        <a:srgbClr val="0A0F3C"/>
      </a:dk1>
      <a:lt1>
        <a:srgbClr val="FFFFFF"/>
      </a:lt1>
      <a:dk2>
        <a:srgbClr val="0A0F3C"/>
      </a:dk2>
      <a:lt2>
        <a:srgbClr val="FFFFFF"/>
      </a:lt2>
      <a:accent1>
        <a:srgbClr val="8A8A91"/>
      </a:accent1>
      <a:accent2>
        <a:srgbClr val="F96643"/>
      </a:accent2>
      <a:accent3>
        <a:srgbClr val="6872FD"/>
      </a:accent3>
      <a:accent4>
        <a:srgbClr val="A4CDCD"/>
      </a:accent4>
      <a:accent5>
        <a:srgbClr val="B3B8FE"/>
      </a:accent5>
      <a:accent6>
        <a:srgbClr val="54E881"/>
      </a:accent6>
      <a:hlink>
        <a:srgbClr val="54E881"/>
      </a:hlink>
      <a:folHlink>
        <a:srgbClr val="54E88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C7CCEA2C-F005-4E21-A5EE-D0D267096BD1}" vid="{89B61B81-E624-4B15-91F8-6DE198EE4FB1}"/>
    </a:ext>
  </a:extLst>
</a:theme>
</file>

<file path=ppt/theme/theme2.xml><?xml version="1.0" encoding="utf-8"?>
<a:theme xmlns:a="http://schemas.openxmlformats.org/drawingml/2006/main" name="Benutzerdefiniertes Design">
  <a:themeElements>
    <a:clrScheme name="nexus Institut">
      <a:dk1>
        <a:srgbClr val="0A0F3C"/>
      </a:dk1>
      <a:lt1>
        <a:srgbClr val="FFFFFF"/>
      </a:lt1>
      <a:dk2>
        <a:srgbClr val="0A0F3C"/>
      </a:dk2>
      <a:lt2>
        <a:srgbClr val="FFFFFF"/>
      </a:lt2>
      <a:accent1>
        <a:srgbClr val="8A8A91"/>
      </a:accent1>
      <a:accent2>
        <a:srgbClr val="F96643"/>
      </a:accent2>
      <a:accent3>
        <a:srgbClr val="6872FD"/>
      </a:accent3>
      <a:accent4>
        <a:srgbClr val="A4CDCD"/>
      </a:accent4>
      <a:accent5>
        <a:srgbClr val="B3B8FE"/>
      </a:accent5>
      <a:accent6>
        <a:srgbClr val="54E881"/>
      </a:accent6>
      <a:hlink>
        <a:srgbClr val="54E881"/>
      </a:hlink>
      <a:folHlink>
        <a:srgbClr val="54E8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C7CCEA2C-F005-4E21-A5EE-D0D267096BD1}" vid="{8DC3C86E-16EF-455E-BBBA-588A9A120175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Folienmaster nexus Rubik light</Template>
  <TotalTime>0</TotalTime>
  <Words>489</Words>
  <Application>Microsoft Office PowerPoint</Application>
  <PresentationFormat>Breitbild</PresentationFormat>
  <Paragraphs>49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Rubik Light</vt:lpstr>
      <vt:lpstr>Wingdings</vt:lpstr>
      <vt:lpstr>Office</vt:lpstr>
      <vt:lpstr>Benutzerdefiniertes Design</vt:lpstr>
      <vt:lpstr>Fragebögen / online-Befragung Verschickungskinder – Zwischenergebnisse und Nutzungsmöglichkeiten</vt:lpstr>
      <vt:lpstr>Eckdaten Befragung</vt:lpstr>
      <vt:lpstr>nexus Institut – www.nexusinstitut.de</vt:lpstr>
      <vt:lpstr>Aktualisierte Umfrageauswertung Verschickungskinder</vt:lpstr>
      <vt:lpstr>Wer kann die vorliegenden Daten nutzen?</vt:lpstr>
      <vt:lpstr>Wer darf die Kontaktdaten für weitere Befragungen nutzen?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Folienmaster nexus</dc:title>
  <dc:creator>Ina Metzner</dc:creator>
  <cp:lastModifiedBy>Christiane Dienel</cp:lastModifiedBy>
  <cp:revision>14</cp:revision>
  <cp:lastPrinted>2020-07-02T08:24:13Z</cp:lastPrinted>
  <dcterms:created xsi:type="dcterms:W3CDTF">2024-05-13T08:40:06Z</dcterms:created>
  <dcterms:modified xsi:type="dcterms:W3CDTF">2024-11-20T09:51:24Z</dcterms:modified>
</cp:coreProperties>
</file>