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49" r:id="rId2"/>
    <p:sldId id="371" r:id="rId3"/>
    <p:sldId id="376" r:id="rId4"/>
    <p:sldId id="374" r:id="rId5"/>
    <p:sldId id="372" r:id="rId6"/>
    <p:sldId id="363" r:id="rId7"/>
    <p:sldId id="345" r:id="rId8"/>
    <p:sldId id="299" r:id="rId9"/>
    <p:sldId id="318" r:id="rId10"/>
    <p:sldId id="320" r:id="rId11"/>
    <p:sldId id="342" r:id="rId12"/>
    <p:sldId id="293" r:id="rId13"/>
    <p:sldId id="292" r:id="rId14"/>
    <p:sldId id="295" r:id="rId15"/>
    <p:sldId id="370" r:id="rId16"/>
    <p:sldId id="294" r:id="rId17"/>
    <p:sldId id="302" r:id="rId18"/>
    <p:sldId id="304" r:id="rId19"/>
    <p:sldId id="303" r:id="rId20"/>
    <p:sldId id="343" r:id="rId21"/>
    <p:sldId id="262" r:id="rId22"/>
    <p:sldId id="350" r:id="rId23"/>
    <p:sldId id="271" r:id="rId24"/>
    <p:sldId id="276" r:id="rId25"/>
    <p:sldId id="328" r:id="rId26"/>
    <p:sldId id="326" r:id="rId27"/>
    <p:sldId id="362" r:id="rId28"/>
    <p:sldId id="284" r:id="rId29"/>
    <p:sldId id="285" r:id="rId30"/>
    <p:sldId id="312" r:id="rId31"/>
    <p:sldId id="368" r:id="rId32"/>
    <p:sldId id="369" r:id="rId33"/>
    <p:sldId id="364" r:id="rId34"/>
    <p:sldId id="357" r:id="rId35"/>
    <p:sldId id="358" r:id="rId36"/>
    <p:sldId id="359" r:id="rId37"/>
    <p:sldId id="360" r:id="rId38"/>
    <p:sldId id="289" r:id="rId39"/>
    <p:sldId id="300" r:id="rId40"/>
    <p:sldId id="307" r:id="rId41"/>
    <p:sldId id="291" r:id="rId42"/>
    <p:sldId id="258" r:id="rId43"/>
    <p:sldId id="311" r:id="rId44"/>
    <p:sldId id="365" r:id="rId45"/>
    <p:sldId id="367" r:id="rId46"/>
    <p:sldId id="366" r:id="rId47"/>
    <p:sldId id="338" r:id="rId48"/>
    <p:sldId id="375" r:id="rId49"/>
    <p:sldId id="310" r:id="rId50"/>
    <p:sldId id="322" r:id="rId5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autoAdjust="0"/>
    <p:restoredTop sz="94645" autoAdjust="0"/>
  </p:normalViewPr>
  <p:slideViewPr>
    <p:cSldViewPr snapToGrid="0">
      <p:cViewPr varScale="1">
        <p:scale>
          <a:sx n="86" d="100"/>
          <a:sy n="86" d="100"/>
        </p:scale>
        <p:origin x="-840"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server2\nexus$\Akquise\02-BG\Verschickungskinder%20Citizen%20Science\Buch%20Kinderheime%20Kinderheilst&#228;tten\Grafiken\Grafiken%20-%20Reihenfolge%20der%20Tr&#228;ger%20sortiert\Liste%20Kinderheime%20und%20Kinderheilst&#228;tten%20-%20Anteil%20der%20Tr&#228;ger%20an%20der%20Gesamtanzah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142639011390253E-2"/>
          <c:y val="0"/>
          <c:w val="0.6233106666287338"/>
          <c:h val="1"/>
        </c:manualLayout>
      </c:layout>
      <c:pieChart>
        <c:varyColors val="1"/>
        <c:ser>
          <c:idx val="0"/>
          <c:order val="0"/>
          <c:tx>
            <c:strRef>
              <c:f>Kreuztabellen!$B$16</c:f>
              <c:strCache>
                <c:ptCount val="1"/>
                <c:pt idx="0">
                  <c:v>Träger</c:v>
                </c:pt>
              </c:strCache>
            </c:strRef>
          </c:tx>
          <c:dPt>
            <c:idx val="0"/>
            <c:spPr>
              <a:solidFill>
                <a:srgbClr val="990099"/>
              </a:solidFill>
              <a:ln>
                <a:noFill/>
              </a:ln>
              <a:effectLst/>
            </c:spPr>
            <c:extLst xmlns:c16r2="http://schemas.microsoft.com/office/drawing/2015/06/chart">
              <c:ext xmlns:c16="http://schemas.microsoft.com/office/drawing/2014/chart" uri="{C3380CC4-5D6E-409C-BE32-E72D297353CC}">
                <c16:uniqueId val="{00000001-CD79-412D-B83C-2AB10210341C}"/>
              </c:ext>
            </c:extLst>
          </c:dPt>
          <c:dPt>
            <c:idx val="1"/>
            <c:explosion val="1"/>
            <c:spPr>
              <a:solidFill>
                <a:srgbClr val="9933FF"/>
              </a:solidFill>
              <a:ln>
                <a:noFill/>
              </a:ln>
              <a:effectLst/>
            </c:spPr>
            <c:extLst xmlns:c16r2="http://schemas.microsoft.com/office/drawing/2015/06/chart">
              <c:ext xmlns:c16="http://schemas.microsoft.com/office/drawing/2014/chart" uri="{C3380CC4-5D6E-409C-BE32-E72D297353CC}">
                <c16:uniqueId val="{00000003-CD79-412D-B83C-2AB10210341C}"/>
              </c:ext>
            </c:extLst>
          </c:dPt>
          <c:dPt>
            <c:idx val="2"/>
            <c:spPr>
              <a:solidFill>
                <a:srgbClr val="009900"/>
              </a:solidFill>
              <a:ln>
                <a:noFill/>
              </a:ln>
              <a:effectLst/>
            </c:spPr>
            <c:extLst xmlns:c16r2="http://schemas.microsoft.com/office/drawing/2015/06/chart">
              <c:ext xmlns:c16="http://schemas.microsoft.com/office/drawing/2014/chart" uri="{C3380CC4-5D6E-409C-BE32-E72D297353CC}">
                <c16:uniqueId val="{00000005-CD79-412D-B83C-2AB10210341C}"/>
              </c:ext>
            </c:extLst>
          </c:dPt>
          <c:dPt>
            <c:idx val="3"/>
            <c:spPr>
              <a:solidFill>
                <a:srgbClr val="FF0000"/>
              </a:solidFill>
              <a:ln>
                <a:noFill/>
              </a:ln>
              <a:effectLst/>
            </c:spPr>
            <c:extLst xmlns:c16r2="http://schemas.microsoft.com/office/drawing/2015/06/chart">
              <c:ext xmlns:c16="http://schemas.microsoft.com/office/drawing/2014/chart" uri="{C3380CC4-5D6E-409C-BE32-E72D297353CC}">
                <c16:uniqueId val="{00000007-CD79-412D-B83C-2AB10210341C}"/>
              </c:ext>
            </c:extLst>
          </c:dPt>
          <c:dPt>
            <c:idx val="4"/>
            <c:spPr>
              <a:solidFill>
                <a:srgbClr val="990000"/>
              </a:solidFill>
              <a:ln>
                <a:noFill/>
              </a:ln>
              <a:effectLst/>
            </c:spPr>
            <c:extLst xmlns:c16r2="http://schemas.microsoft.com/office/drawing/2015/06/chart">
              <c:ext xmlns:c16="http://schemas.microsoft.com/office/drawing/2014/chart" uri="{C3380CC4-5D6E-409C-BE32-E72D297353CC}">
                <c16:uniqueId val="{00000009-CD79-412D-B83C-2AB10210341C}"/>
              </c:ext>
            </c:extLst>
          </c:dPt>
          <c:dPt>
            <c:idx val="5"/>
            <c:spPr>
              <a:solidFill>
                <a:srgbClr val="FF6600"/>
              </a:solidFill>
              <a:ln>
                <a:noFill/>
              </a:ln>
              <a:effectLst/>
            </c:spPr>
            <c:extLst xmlns:c16r2="http://schemas.microsoft.com/office/drawing/2015/06/chart">
              <c:ext xmlns:c16="http://schemas.microsoft.com/office/drawing/2014/chart" uri="{C3380CC4-5D6E-409C-BE32-E72D297353CC}">
                <c16:uniqueId val="{0000000B-CD79-412D-B83C-2AB10210341C}"/>
              </c:ext>
            </c:extLst>
          </c:dPt>
          <c:dPt>
            <c:idx val="6"/>
            <c:spPr>
              <a:solidFill>
                <a:srgbClr val="FF9900"/>
              </a:solidFill>
              <a:ln>
                <a:noFill/>
              </a:ln>
              <a:effectLst/>
            </c:spPr>
            <c:extLst xmlns:c16r2="http://schemas.microsoft.com/office/drawing/2015/06/chart">
              <c:ext xmlns:c16="http://schemas.microsoft.com/office/drawing/2014/chart" uri="{C3380CC4-5D6E-409C-BE32-E72D297353CC}">
                <c16:uniqueId val="{0000000D-CD79-412D-B83C-2AB10210341C}"/>
              </c:ext>
            </c:extLst>
          </c:dPt>
          <c:dPt>
            <c:idx val="7"/>
            <c:spPr>
              <a:solidFill>
                <a:srgbClr val="0066CC"/>
              </a:solidFill>
              <a:ln>
                <a:noFill/>
              </a:ln>
              <a:effectLst/>
            </c:spPr>
            <c:extLst xmlns:c16r2="http://schemas.microsoft.com/office/drawing/2015/06/chart">
              <c:ext xmlns:c16="http://schemas.microsoft.com/office/drawing/2014/chart" uri="{C3380CC4-5D6E-409C-BE32-E72D297353CC}">
                <c16:uniqueId val="{0000000F-CD79-412D-B83C-2AB10210341C}"/>
              </c:ext>
            </c:extLst>
          </c:dPt>
          <c:dPt>
            <c:idx val="8"/>
            <c:spPr>
              <a:solidFill>
                <a:srgbClr val="000099"/>
              </a:solidFill>
              <a:ln>
                <a:noFill/>
              </a:ln>
              <a:effectLst/>
            </c:spPr>
            <c:extLst xmlns:c16r2="http://schemas.microsoft.com/office/drawing/2015/06/chart">
              <c:ext xmlns:c16="http://schemas.microsoft.com/office/drawing/2014/chart" uri="{C3380CC4-5D6E-409C-BE32-E72D297353CC}">
                <c16:uniqueId val="{00000011-CD79-412D-B83C-2AB10210341C}"/>
              </c:ext>
            </c:extLst>
          </c:dPt>
          <c:dPt>
            <c:idx val="9"/>
            <c:spPr>
              <a:solidFill>
                <a:schemeClr val="bg1">
                  <a:lumMod val="50000"/>
                </a:schemeClr>
              </a:solidFill>
              <a:ln>
                <a:noFill/>
              </a:ln>
              <a:effectLst/>
            </c:spPr>
            <c:extLst xmlns:c16r2="http://schemas.microsoft.com/office/drawing/2015/06/chart">
              <c:ext xmlns:c16="http://schemas.microsoft.com/office/drawing/2014/chart" uri="{C3380CC4-5D6E-409C-BE32-E72D297353CC}">
                <c16:uniqueId val="{00000013-CD79-412D-B83C-2AB10210341C}"/>
              </c:ext>
            </c:extLst>
          </c:dPt>
          <c:dPt>
            <c:idx val="10"/>
            <c:spPr>
              <a:solidFill>
                <a:schemeClr val="bg1">
                  <a:lumMod val="75000"/>
                </a:schemeClr>
              </a:solidFill>
              <a:ln>
                <a:noFill/>
              </a:ln>
              <a:effectLst/>
            </c:spPr>
            <c:extLst xmlns:c16r2="http://schemas.microsoft.com/office/drawing/2015/06/chart">
              <c:ext xmlns:c16="http://schemas.microsoft.com/office/drawing/2014/chart" uri="{C3380CC4-5D6E-409C-BE32-E72D297353CC}">
                <c16:uniqueId val="{00000015-CD79-412D-B83C-2AB10210341C}"/>
              </c:ext>
            </c:extLst>
          </c:dPt>
          <c:cat>
            <c:strRef>
              <c:f>Kreuztabellen!$B$17:$B$27</c:f>
              <c:strCache>
                <c:ptCount val="11"/>
                <c:pt idx="0">
                  <c:v>Einzelpersonen</c:v>
                </c:pt>
                <c:pt idx="1">
                  <c:v>Verband privater Kinderheime</c:v>
                </c:pt>
                <c:pt idx="2">
                  <c:v>Städte, Landkreise</c:v>
                </c:pt>
                <c:pt idx="3">
                  <c:v>AWO </c:v>
                </c:pt>
                <c:pt idx="4">
                  <c:v>Deutsches Rotes Kreuz</c:v>
                </c:pt>
                <c:pt idx="5">
                  <c:v>Katholische Wohlfahrtseinrichtungen</c:v>
                </c:pt>
                <c:pt idx="6">
                  <c:v>Caritas</c:v>
                </c:pt>
                <c:pt idx="7">
                  <c:v>Evangelische Wohlfahrtseinrichtungen</c:v>
                </c:pt>
                <c:pt idx="8">
                  <c:v>Innere Mission</c:v>
                </c:pt>
                <c:pt idx="9">
                  <c:v>Sonstige</c:v>
                </c:pt>
                <c:pt idx="10">
                  <c:v>keine Angabe</c:v>
                </c:pt>
              </c:strCache>
            </c:strRef>
          </c:cat>
          <c:val>
            <c:numRef>
              <c:f>Kreuztabellen!$D$17:$D$27</c:f>
              <c:numCache>
                <c:formatCode>0.0%</c:formatCode>
                <c:ptCount val="11"/>
                <c:pt idx="0">
                  <c:v>0.14873140857393002</c:v>
                </c:pt>
                <c:pt idx="1">
                  <c:v>0.20734908136483099</c:v>
                </c:pt>
                <c:pt idx="2">
                  <c:v>6.6491688538932878E-2</c:v>
                </c:pt>
                <c:pt idx="3">
                  <c:v>7.4365704286964124E-2</c:v>
                </c:pt>
                <c:pt idx="4">
                  <c:v>3.324584426946646E-2</c:v>
                </c:pt>
                <c:pt idx="5">
                  <c:v>0.11111111111111127</c:v>
                </c:pt>
                <c:pt idx="6">
                  <c:v>5.3368328958880565E-2</c:v>
                </c:pt>
                <c:pt idx="7">
                  <c:v>3.1496062992126012E-2</c:v>
                </c:pt>
                <c:pt idx="8">
                  <c:v>8.6614173228346567E-2</c:v>
                </c:pt>
                <c:pt idx="9">
                  <c:v>0.10673665791776096</c:v>
                </c:pt>
                <c:pt idx="10">
                  <c:v>8.0489938757655283E-2</c:v>
                </c:pt>
              </c:numCache>
            </c:numRef>
          </c:val>
          <c:extLst xmlns:c16r2="http://schemas.microsoft.com/office/drawing/2015/06/chart">
            <c:ext xmlns:c16="http://schemas.microsoft.com/office/drawing/2014/chart" uri="{C3380CC4-5D6E-409C-BE32-E72D297353CC}">
              <c16:uniqueId val="{00000000-5AA7-42FB-BD72-5D29254AAAC2}"/>
            </c:ext>
          </c:extLst>
        </c:ser>
        <c:firstSliceAng val="0"/>
      </c:pieChart>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2"/>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3"/>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4"/>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5"/>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6"/>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7"/>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8"/>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9"/>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egendEntry>
        <c:idx val="1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Entry>
      <c:layout>
        <c:manualLayout>
          <c:xMode val="edge"/>
          <c:yMode val="edge"/>
          <c:x val="0.69927186767956284"/>
          <c:y val="4.5132945338354413E-4"/>
          <c:w val="0.29169464439828907"/>
          <c:h val="0.97735821065845474"/>
        </c:manualLayout>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de-DE"/>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D0644E-AC06-445C-97DA-39544999CE57}" type="datetimeFigureOut">
              <a:rPr lang="de-DE" smtClean="0"/>
              <a:pPr/>
              <a:t>24.02.2024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BB2DB-B6BE-477F-A4CB-75BC2BC2CBCA}" type="slidenum">
              <a:rPr lang="de-DE" smtClean="0"/>
              <a:pPr/>
              <a:t>‹Nr.›</a:t>
            </a:fld>
            <a:endParaRPr lang="de-DE"/>
          </a:p>
        </p:txBody>
      </p:sp>
    </p:spTree>
    <p:extLst>
      <p:ext uri="{BB962C8B-B14F-4D97-AF65-F5344CB8AC3E}">
        <p14:creationId xmlns:p14="http://schemas.microsoft.com/office/powerpoint/2010/main" xmlns="" val="3331621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pple.com/d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a:extLst>
              <a:ext uri="{FF2B5EF4-FFF2-40B4-BE49-F238E27FC236}">
                <a16:creationId xmlns:a16="http://schemas.microsoft.com/office/drawing/2014/main" xmlns="" id="{787FCC03-A370-49D9-A78D-0E448ADD45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izenplatzhalter 2">
            <a:extLst>
              <a:ext uri="{FF2B5EF4-FFF2-40B4-BE49-F238E27FC236}">
                <a16:creationId xmlns:a16="http://schemas.microsoft.com/office/drawing/2014/main" xmlns="" id="{88E9074D-E207-441F-8AE4-9EEC7B193995}"/>
              </a:ext>
            </a:extLst>
          </p:cNvPr>
          <p:cNvSpPr>
            <a:spLocks noGrp="1"/>
          </p:cNvSpPr>
          <p:nvPr>
            <p:ph type="body" idx="1"/>
          </p:nvPr>
        </p:nvSpPr>
        <p:spPr/>
        <p:txBody>
          <a:bodyPr>
            <a:normAutofit fontScale="25000" lnSpcReduction="20000"/>
          </a:bodyPr>
          <a:lstStyle/>
          <a:p>
            <a:pPr>
              <a:defRPr/>
            </a:pPr>
            <a:r>
              <a:rPr lang="de-DE" dirty="0"/>
              <a:t>F, männlich, 25.11.19: 1967</a:t>
            </a:r>
          </a:p>
          <a:p>
            <a:pPr>
              <a:defRPr/>
            </a:pPr>
            <a:r>
              <a:rPr lang="de-DE" dirty="0"/>
              <a:t>....Schläge ins Gesicht –Backpfeife nannte man das. Ich habe es mehrfach erlebt das andere Kinder ihr erbrochenes Essen mussten. Jegliches abweichen von irgendwelchen Regeln wurde sofort sehr hart bestraft. Im Essenssaal vor allen anderen in die Ecke stellen. Mit dem Gesicht zur Wand. Nachts wenn man mal unruhig war und nicht schlafen konnte </a:t>
            </a:r>
            <a:r>
              <a:rPr lang="de-DE" dirty="0" err="1"/>
              <a:t>mußte</a:t>
            </a:r>
            <a:r>
              <a:rPr lang="de-DE" dirty="0"/>
              <a:t> man sich mehrere Stunden auf einen Stuhl im kalten Gang der hell beleuchtet war mit dem Gesicht zur Wand setzen. Das habe ich mehrfach erlebt am eigenen Leib. Wie gesagt ich erlebte das mit 5 , 6 und 8 Jahren. Es war die Hölle auf Erden. Die schlimmsten waren die Pinguine (Nonnen) allesamt grauenhafte von Hass erfüllte Menschen die ihr unbefriedigtes Leben an den Kurkindern ausgelassen haben. Wenn man das alles zu Hause berichtet hat wurde das nicht ernst genommen...</a:t>
            </a:r>
          </a:p>
          <a:p>
            <a:pPr>
              <a:defRPr/>
            </a:pPr>
            <a:r>
              <a:rPr lang="de-DE" dirty="0"/>
              <a:t> </a:t>
            </a:r>
          </a:p>
          <a:p>
            <a:pPr>
              <a:defRPr/>
            </a:pPr>
            <a:r>
              <a:rPr lang="de-DE" dirty="0"/>
              <a:t>C,1967, 24.11.19: </a:t>
            </a:r>
          </a:p>
          <a:p>
            <a:pPr>
              <a:defRPr/>
            </a:pPr>
            <a:r>
              <a:rPr lang="de-DE" dirty="0"/>
              <a:t>...Ich wurde 1970 nach </a:t>
            </a:r>
            <a:r>
              <a:rPr lang="de-DE" dirty="0" err="1"/>
              <a:t>Norderney</a:t>
            </a:r>
            <a:r>
              <a:rPr lang="de-DE" dirty="0"/>
              <a:t> verschickt. Dort durften die Kinder Nachts nicht zur Toilette gehen, sondern mussten ein “Töpfchen” benutzen. Haben Kinder das Laken zerwühlt, so wurden sie angeschnallt. Ähnlich wie die Vorrichtungen für Kinderwagen, die damals noch üblich waren. Telefonieren mit den Eltern war nicht möglich, es wurden die Hände zum schreiben geführt, aber nicht das, was man schreiben wollte. Nur “Liebe Mama mir geht es gut” !   Meine Mutter war über meine Veränderung nach diesem Aufenthalt so schockiert das wir einen Psychologen aufgesucht haben..</a:t>
            </a:r>
          </a:p>
          <a:p>
            <a:pPr>
              <a:defRPr/>
            </a:pPr>
            <a:r>
              <a:rPr lang="de-DE" dirty="0"/>
              <a:t> </a:t>
            </a:r>
          </a:p>
          <a:p>
            <a:pPr>
              <a:defRPr/>
            </a:pPr>
            <a:r>
              <a:rPr lang="de-DE" dirty="0"/>
              <a:t>D., 1953, 22.11.19:</a:t>
            </a:r>
          </a:p>
          <a:p>
            <a:pPr>
              <a:defRPr/>
            </a:pPr>
            <a:r>
              <a:rPr lang="de-DE" dirty="0"/>
              <a:t>In den ersten Tagen haben wir nichts zu trinken bekommen, weil die Tanten und Schwestern besorgt waren, dass wir bettnässten. Ich habe damals mit einem anderen Jungen zusammen in einer Toilette aus der hohlen Hand das Spülwasser </a:t>
            </a:r>
            <a:r>
              <a:rPr lang="de-DE" dirty="0" err="1"/>
              <a:t>getrunken.Beim</a:t>
            </a:r>
            <a:r>
              <a:rPr lang="de-DE" dirty="0"/>
              <a:t> Essen im </a:t>
            </a:r>
            <a:r>
              <a:rPr lang="de-DE" dirty="0" err="1"/>
              <a:t>Esssaal</a:t>
            </a:r>
            <a:r>
              <a:rPr lang="de-DE" dirty="0"/>
              <a:t> kann ich mich an eine Situation erinnern: ein Junge hatte sich in den Gang erbrochen. Daraufhin kam eine Schwester – stellte sich neben ihn und zwang ihn, das Erbrochene vom Boden zu verzehren. Ich weiß noch, dass in den Fleischgerichten kleine Stücke wie Gummi waren (wahrscheinlich Darmstücke) – widerlich. Der Pudding hatte eine dicke feste Oberhaut, die ich nur widerwillig </a:t>
            </a:r>
            <a:r>
              <a:rPr lang="de-DE" dirty="0" err="1"/>
              <a:t>hinunterbekam</a:t>
            </a:r>
            <a:r>
              <a:rPr lang="de-DE" dirty="0"/>
              <a:t>. Auch wurden Kinder zum Essen gezwungen – ich hatte etwas Glück, weil einige Speisen, die ich nicht mochte, mein Nachbar heimlich (es war streng verboten) nahm. Wir schliefen alle in einem großen Schlafsaal, in den</a:t>
            </a:r>
            <a:r>
              <a:rPr lang="nl-NL" dirty="0"/>
              <a:t> regelm</a:t>
            </a:r>
            <a:r>
              <a:rPr lang="de-DE" dirty="0" err="1"/>
              <a:t>äßig</a:t>
            </a:r>
            <a:r>
              <a:rPr lang="de-DE" dirty="0"/>
              <a:t> der Lichtstrahl des Leuchtturms fiel. An bestimmten Tagen durften/mussten die katholischen Kinder in die Kapelle, die am anderen Ende des Gangs zum Schlafsaal lag. Wir, die evangelischen mussten aber ins Bett... (</a:t>
            </a:r>
            <a:r>
              <a:rPr lang="de-DE" dirty="0" err="1"/>
              <a:t>amTag</a:t>
            </a:r>
            <a:r>
              <a:rPr lang="de-DE" dirty="0"/>
              <a:t>) – Am Eingang stand eine Nonne und wachte über uns. Wenn dann unter den Kindern Gespräche begannen (es war schließlich noch früh und fast hell), kam die sie mit einem Holzstück (Rand einer Schiefertafel) und ging von Bett zu Bett und verprügelte jeden, egal ob er schon schlief oder wach war. An die Toilettengänge kann ich mich noch gut erinnern: Am Eingang zum Toilettenraum saß eine Schwester, die jedem Kind ca. 2 – 3 Blatt kleingeschnittenes Zeitungspapier als Toilettenpapier gab . Nachfragen nach weiteren Blätter wurden stets barsch abgelehnt...</a:t>
            </a:r>
          </a:p>
          <a:p>
            <a:pPr>
              <a:defRPr/>
            </a:pPr>
            <a:r>
              <a:rPr lang="de-DE" dirty="0"/>
              <a:t> </a:t>
            </a:r>
          </a:p>
          <a:p>
            <a:pPr>
              <a:defRPr/>
            </a:pPr>
            <a:r>
              <a:rPr lang="de-DE" dirty="0"/>
              <a:t>(Nachdem Wunden am Fuß, die mit heißem Wasser und Schmierseife „behandelt“ worden waren, nicht weggegangen waren, und </a:t>
            </a:r>
            <a:r>
              <a:rPr lang="de-DE" dirty="0" err="1"/>
              <a:t>dieOberschwester</a:t>
            </a:r>
            <a:r>
              <a:rPr lang="de-DE" dirty="0"/>
              <a:t> sich geweigert hatte, weiter zu „behandeln“) schreibt er: </a:t>
            </a:r>
          </a:p>
          <a:p>
            <a:pPr>
              <a:defRPr/>
            </a:pPr>
            <a:r>
              <a:rPr lang="de-DE" dirty="0"/>
              <a:t> </a:t>
            </a:r>
          </a:p>
          <a:p>
            <a:pPr>
              <a:defRPr/>
            </a:pPr>
            <a:r>
              <a:rPr lang="de-DE" dirty="0"/>
              <a:t>....Tatsächlich war es aber nicht besser geworden. Ich lief nur noch auf den Hacken, weil das normale Laufen so weh tat. Eine von den wenigen jungen Frauen, die uns beim Spielen etc. beaufsichtigten nahm sich meiner an. Als sie meine Füße sah, ging sie zur Schwester Aloysia und bat sie, doch eine weitere Behandlung vorzunehmen. Die Schwester aber sagte: Dieter ist gestern nicht zu Behandlung gekommen – ich behandele ihn nicht mehr! Ich verstand die Welt nicht mehr.</a:t>
            </a:r>
          </a:p>
          <a:p>
            <a:pPr>
              <a:defRPr/>
            </a:pPr>
            <a:r>
              <a:rPr lang="de-DE" dirty="0"/>
              <a:t>Dann kam die Abreise.... In Duisburg angekommen (im Abteil des Zugschaffners) und Ansage am Bahnhof: Kind Dieter </a:t>
            </a:r>
            <a:r>
              <a:rPr lang="de-DE" dirty="0" err="1"/>
              <a:t>Scheepers</a:t>
            </a:r>
            <a:r>
              <a:rPr lang="de-DE" dirty="0"/>
              <a:t> – aussteigen!</a:t>
            </a:r>
          </a:p>
          <a:p>
            <a:pPr>
              <a:defRPr/>
            </a:pPr>
            <a:r>
              <a:rPr lang="de-DE" dirty="0"/>
              <a:t>Am Bahnhof warteten meine Eltern (und ich glaube auch meine Schwestern). Als meine Mutter mich auf Hacken ankommen sah, war ihre erste Frage: was ist </a:t>
            </a:r>
            <a:r>
              <a:rPr lang="de-DE" dirty="0" err="1"/>
              <a:t>los?Zuhause</a:t>
            </a:r>
            <a:r>
              <a:rPr lang="de-DE" dirty="0"/>
              <a:t> haben mich meine Eltern dann zu einen Arzt gebracht: rohes Fleisch an den Zehen! Der Arzt schlug die Hände über dem Kopf zusammen und sagte (das weiß ich noch ganz genau): Da darf absolut kein Wasser dran, schon gar nicht heißes mit Schmierseife. Ich bekam Puder und Verbände und nach einiger Zeit waren die Füße dann auch verheilt.</a:t>
            </a:r>
          </a:p>
          <a:p>
            <a:pPr>
              <a:defRPr/>
            </a:pPr>
            <a:r>
              <a:rPr lang="de-DE" dirty="0"/>
              <a:t> </a:t>
            </a:r>
          </a:p>
          <a:p>
            <a:pPr>
              <a:defRPr/>
            </a:pPr>
            <a:r>
              <a:rPr lang="de-DE" dirty="0"/>
              <a:t>V,1960, 5 Jahre alt, 22.11.19:</a:t>
            </a:r>
          </a:p>
          <a:p>
            <a:pPr>
              <a:defRPr/>
            </a:pPr>
            <a:r>
              <a:rPr lang="de-DE" dirty="0"/>
              <a:t>...Das </a:t>
            </a:r>
            <a:r>
              <a:rPr lang="de-DE" dirty="0" err="1"/>
              <a:t>Ludgeri</a:t>
            </a:r>
            <a:r>
              <a:rPr lang="de-DE" dirty="0"/>
              <a:t>-Stift (kirchlich-soziale Einrichtung, der reinste Hohn…) wurde von einem Hausdrachen und sadistischen, unreifen Erzieherinnen (Tanten) geführt. Das Taschengeld musste abgegeben werden, jeder Brief wurde zur Zensur der Heimleitung vorgelegt. An das Essen habe ich relativ wenig Erinnerung (nur dass es schlecht war), aber an die Kasernierung im Speiseraum unter absoluter Ruhe samt Strafen, wenn das Schweigen gebrochen wurde. Woran ich genaue Erinnerungen habe, war die willkürliche Gewalt. Ohrfeigen, barfuß Strafe stehen im dunklen Flur, Entwürdigungen. Ein Junge wurde besonders schikaniert, weil er sich wohl etwas sonderbar artikulierte und recht lebendig war. Die “Tante” sperrte ihn für eine halbe Stunde in eine engen Besenspind, in welchen sonst nur zwei Putzeimer und die Besen passten. Das unglaubliche Schreien und Weinen werde ich bis heute nicht vergessen, weil ihm gesagt wurde, dass er für immer dort eingesperrt bleiben würde. Ein anderes Mal musste er sich nackt ausziehen und an die Wand stellen, und dann befahl die nette Tante, dass JEDER von uns (Jungen und Mädchen) in einer Schlange an ihm vorbeigehen musste und ihn entweder einmal hauen oder treten sollte... Da habe ich im Krämerladen einfach einen heimlich geschriebenen Brief an meine Eltern aufgegeben und damit die Zensur ausgetrickst. Und meine Mutter kam tatsächlich und hat mich vorzeitig abgeholt! Zu Hause gab es dann auch halbherzige Beschwerden und Gespräche mit dem Träger, das verlief aber schnell im Sande. Ja nicht auffallen und immer ducken, das war ihre Devise. Aber dass sie mich da herausgeholt hatte, vergaß ich nie…</a:t>
            </a:r>
          </a:p>
          <a:p>
            <a:pPr>
              <a:defRPr/>
            </a:pPr>
            <a:r>
              <a:rPr lang="de-DE" dirty="0"/>
              <a:t> </a:t>
            </a:r>
          </a:p>
          <a:p>
            <a:pPr>
              <a:defRPr/>
            </a:pPr>
            <a:r>
              <a:rPr lang="de-DE" dirty="0"/>
              <a:t>J,1961, 21.11.19:</a:t>
            </a:r>
          </a:p>
          <a:p>
            <a:pPr>
              <a:defRPr/>
            </a:pPr>
            <a:r>
              <a:rPr lang="de-DE" dirty="0"/>
              <a:t>...Es gibt Erinnerungen von Erbrechen und das regelmäßig. Bloßstellen vor den Anderen. Und da waren sehr viele andere Kinder. Demütigungen. Androhung von Spritzen in den Hals, wenn ich nicht aufhöre zu erbrechen. Ich glaube es gab auch Isolation. Ich habe auch ins Bett gemacht. Die Erinnerungen sind sehr verschwommen, ich habe vieles verdrängt. Ich kann mich aber erinnern, </a:t>
            </a:r>
            <a:r>
              <a:rPr lang="de-DE" dirty="0" err="1"/>
              <a:t>daß</a:t>
            </a:r>
            <a:r>
              <a:rPr lang="de-DE" dirty="0"/>
              <a:t> ich danach als Kind sehr verängstigt war....Die Tanten waren groß und übermächtig. Mit Schürze und hochgestecktem Haar. Streng....Was mich aber mein Leben lang begleitet hat, ist die Drohung, eine Spritze in den Hals zu bekommen.</a:t>
            </a:r>
          </a:p>
          <a:p>
            <a:pPr>
              <a:defRPr/>
            </a:pPr>
            <a:r>
              <a:rPr lang="de-DE" dirty="0"/>
              <a:t> </a:t>
            </a:r>
          </a:p>
          <a:p>
            <a:pPr>
              <a:defRPr/>
            </a:pPr>
            <a:r>
              <a:rPr lang="de-DE" dirty="0"/>
              <a:t>B, 1965, 4 Jahre, 20.11.19:</a:t>
            </a:r>
          </a:p>
          <a:p>
            <a:pPr>
              <a:defRPr/>
            </a:pPr>
            <a:r>
              <a:rPr lang="de-DE" dirty="0"/>
              <a:t>...Meine ersten Erinnerungen sind langes warten in der Nacht im dunklen Flur bis die “Tante” mich zur Toilette gehen lies. Ich gehe heute noch nicht durch dunkle Flure. Tagsüber durfte man auch nur zu festen Zeiten austreten. Dies führte dazu das ich als ängstliche 4 Jährige mir nicht anders zu helfen wusste als in der Puppenecke auf die Kissen zu urinieren und den Rest der Zeit mit nasser Hose herum zu laufen. Mir ist geblieben, dass ich mir häufig verkneife zur Toilette zu gehen z. B auf Geburtstagen, bei Besuchen, bei Feiern…</a:t>
            </a:r>
          </a:p>
          <a:p>
            <a:pPr>
              <a:defRPr/>
            </a:pPr>
            <a:r>
              <a:rPr lang="de-DE" dirty="0"/>
              <a:t>Erbrochenes auf dem Teller weiter essen zu müssen habe ich auch erlebt, Übelkeit bei manchen Gerüchen ist mir geblieben.</a:t>
            </a:r>
          </a:p>
          <a:p>
            <a:pPr>
              <a:defRPr/>
            </a:pPr>
            <a:r>
              <a:rPr lang="de-DE" dirty="0"/>
              <a:t>Wenn Jemand etwas “böses” getan hatte kam häufig der Ausspruch “Der liebe Gott wird denjenigen bestrafen” einmal war auch ich “Diejenige”… Angst in eine Kirche zu gehen hat mich lange verfolgt. </a:t>
            </a:r>
            <a:r>
              <a:rPr lang="de-DE" u="sng" dirty="0">
                <a:hlinkClick r:id="rId3"/>
              </a:rPr>
              <a:t>Meinen</a:t>
            </a:r>
            <a:r>
              <a:rPr lang="de-DE" dirty="0"/>
              <a:t> Eltern wurde nahe gelegt nicht zu schreiben, damit ich kein Heimweh bekomme. Sie hielten sich bei meinem ersten Aufenthalt auch daran. ...Beim dritten Aufenthalt hat man mich die meiste Zeit isoliert, weil ich bei meiner Ankunft mit einem an Hepatitis erkrankten Kind gespielt hatte. Dies habe ich meinen Eltern mitteilen können. Mein Vater rief an und wollte mich vorzeitig holen. Da sagte man ihm, ich hätte gelogen. danach wurde meine Post noch genauer kontrolliert. Das bedeutete 12 von 14 Wochen </a:t>
            </a:r>
            <a:r>
              <a:rPr lang="de-DE" dirty="0" err="1"/>
              <a:t>Isostation</a:t>
            </a:r>
            <a:r>
              <a:rPr lang="de-DE" dirty="0"/>
              <a:t>. Es gibt noch vieles zu berichten über Schimpfen, Strafen, Verbote,… Für mich reicht es für heute.“Wir sind die </a:t>
            </a:r>
            <a:r>
              <a:rPr lang="de-DE" dirty="0" err="1"/>
              <a:t>Norderneyer</a:t>
            </a:r>
            <a:r>
              <a:rPr lang="de-DE" dirty="0"/>
              <a:t>, wir sind vergnügt und froh,</a:t>
            </a:r>
          </a:p>
          <a:p>
            <a:pPr>
              <a:defRPr/>
            </a:pPr>
            <a:r>
              <a:rPr lang="de-DE" dirty="0"/>
              <a:t>wir wünschen nur das Eine, es bliebe immer so”</a:t>
            </a:r>
          </a:p>
          <a:p>
            <a:pPr>
              <a:defRPr/>
            </a:pPr>
            <a:r>
              <a:rPr lang="de-DE" dirty="0"/>
              <a:t>Dieses Lied haben wir gesungen...</a:t>
            </a:r>
          </a:p>
          <a:p>
            <a:pPr>
              <a:defRPr/>
            </a:pPr>
            <a:r>
              <a:rPr lang="de-DE" dirty="0"/>
              <a:t> </a:t>
            </a:r>
          </a:p>
          <a:p>
            <a:pPr>
              <a:defRPr/>
            </a:pPr>
            <a:r>
              <a:rPr lang="de-DE" dirty="0"/>
              <a:t>A.1952 geboren,1.10.19:</a:t>
            </a:r>
          </a:p>
          <a:p>
            <a:pPr>
              <a:defRPr/>
            </a:pPr>
            <a:r>
              <a:rPr lang="de-DE" dirty="0"/>
              <a:t>....unendliches Heimweh und voller Trauer und das Gefühl entsetzlichen Ausgeliefertseins Tag und Nacht, während die Eltern uns “in Erholung” wähnten. Ja, die “Tanten” waren Bestien, manche, eine Schwester Ursula, schlug, wann immer sie dazu Lust zu haben schien, wenn sich ein Kind nicht so bewegte oder schaute, wie sie es erwartete. 2 Namen der Orte erinnere ich: </a:t>
            </a:r>
            <a:r>
              <a:rPr lang="de-DE" dirty="0" err="1"/>
              <a:t>Norderney</a:t>
            </a:r>
            <a:r>
              <a:rPr lang="de-DE" dirty="0"/>
              <a:t> und </a:t>
            </a:r>
            <a:r>
              <a:rPr lang="de-DE" dirty="0" err="1"/>
              <a:t>Rippoldsau</a:t>
            </a:r>
            <a:r>
              <a:rPr lang="de-DE" dirty="0"/>
              <a:t>, offenbar im Schwarzwald. Bei diesem Wort, höre oder denke ich es nur, überfällt mich noch heute gegen alle Widerstände ein </a:t>
            </a:r>
            <a:r>
              <a:rPr lang="de-DE" dirty="0" err="1"/>
              <a:t>Würgereiz</a:t>
            </a:r>
            <a:r>
              <a:rPr lang="de-DE" dirty="0"/>
              <a:t> und es drängen sich Tränen auf. Ja, unsere Münder wurden, ob laut oder nicht, zum Mittagsschlaf draußen auf Liegen in der Kälte mit Pflastern zugeklebt, der Schmerz beim Abreißen </a:t>
            </a:r>
            <a:r>
              <a:rPr lang="de-DE" dirty="0" err="1"/>
              <a:t>unvergeßlich</a:t>
            </a:r>
            <a:r>
              <a:rPr lang="de-DE" dirty="0"/>
              <a:t>, wir durften nicht auf Toilette, wenn wir mussten, ich litt stets unter brennenden Blasenentzündungen und entwickelte später eine chronische Nierenbeckenentzündung bis ins Jugendalter, wir froren immer, viel zu dünn angezogen die kleinen Mädchen mit diesen Strümpfen und Strapsen in eisiger Winterkälte........Als ich die Schilderungen soeben im </a:t>
            </a:r>
            <a:r>
              <a:rPr lang="de-DE" dirty="0" err="1"/>
              <a:t>Fernsehn</a:t>
            </a:r>
            <a:r>
              <a:rPr lang="de-DE" dirty="0"/>
              <a:t> hörte , traute ich meinen Ohren nicht – fast am Ende meines Lebens erfahre ich, dass ich “erhört” wurde, dass man mir glauben wird nun; denn meine Eltern lachten mich aus, ja schimpften mit mir ob solcher Unterstellungen, die sich bis heute bis in meine tiefsten Träume eingebrannt haben, und ich wache noch heute fast jede 2. Nacht </a:t>
            </a:r>
            <a:r>
              <a:rPr lang="de-DE" dirty="0" err="1"/>
              <a:t>schweissgebadet</a:t>
            </a:r>
            <a:r>
              <a:rPr lang="de-DE" dirty="0"/>
              <a:t> auf mit diesen unberechenbaren Bildern im Traumgedächtnis. Mit diesem unvorstellbaren Ausgeliefertsein scheinheiliger abgrundtief böser “Tanten” in endlosen kalten Gängen und unbeheizten Schlaf-und </a:t>
            </a:r>
            <a:r>
              <a:rPr lang="de-DE" dirty="0" err="1"/>
              <a:t>Esssälen</a:t>
            </a:r>
            <a:r>
              <a:rPr lang="de-DE" dirty="0"/>
              <a:t>, in denen die Gewalt gegen uns fast nur weinende Kinder überall plötzlich ausbrechen konnte, und wie es geschildert wurde, war das Weinen eine böse Tat, die wiederum mit Schlägen und Eckenstehen oder Essensverboten (was egal war, denn das Essen war Dreck oder wurde uns zu Dreck gemacht durch den Zwang, das Erbrochene zu essen) bestraft wurde. Elternpäckchen kamen nie bei uns Kindern an, und wir warteten vergeblich darauf, wenn sie uns einmal angekündigt worden waren. Alle Briefe oder Karten, die wir von dem 3. Heim aus schrieben (da war ich schon im 2. Schuljahr und dort mit meinem Bruder untergebracht) wurden vermutlich vernichtet, sie kamen nie an....Ich für meinen Teil kann sagen, dass diese Erlebnisse mein Leben entscheidend beeinflusst haben.</a:t>
            </a:r>
          </a:p>
          <a:p>
            <a:pPr>
              <a:defRPr/>
            </a:pPr>
            <a:r>
              <a:rPr lang="de-DE" dirty="0"/>
              <a:t> </a:t>
            </a:r>
          </a:p>
          <a:p>
            <a:pPr>
              <a:defRPr/>
            </a:pPr>
            <a:r>
              <a:rPr lang="de-DE" dirty="0"/>
              <a:t> </a:t>
            </a:r>
          </a:p>
          <a:p>
            <a:pPr>
              <a:defRPr/>
            </a:pPr>
            <a:r>
              <a:rPr lang="de-DE" dirty="0"/>
              <a:t>H,1956, 1.10.19:</a:t>
            </a:r>
          </a:p>
          <a:p>
            <a:pPr>
              <a:defRPr/>
            </a:pPr>
            <a:r>
              <a:rPr lang="de-DE" dirty="0"/>
              <a:t> </a:t>
            </a:r>
          </a:p>
          <a:p>
            <a:pPr>
              <a:defRPr/>
            </a:pPr>
            <a:r>
              <a:rPr lang="de-DE" dirty="0"/>
              <a:t>Von meinem kleinen Bruder wurde ich sofort nach der Ankunft getrennt . Ich habe ihn, wenn ich mich recht erinnere, in den 6 Wochen nur einmal wieder gesehen....Ich kann mich erinnern an einen unglaublichen Druck, mich </a:t>
            </a:r>
            <a:r>
              <a:rPr lang="ar-SA" dirty="0"/>
              <a:t>“</a:t>
            </a:r>
            <a:r>
              <a:rPr lang="de-DE" dirty="0"/>
              <a:t>anständig” benehmen zu müssen. Einmal habe ich ins Bett gepinkelt und </a:t>
            </a:r>
            <a:r>
              <a:rPr lang="de-DE" dirty="0" err="1"/>
              <a:t>daü</a:t>
            </a:r>
            <a:r>
              <a:rPr lang="es-ES_tradnl" dirty="0"/>
              <a:t>r gab es </a:t>
            </a:r>
            <a:r>
              <a:rPr lang="de-DE" dirty="0"/>
              <a:t>öffentliches Spießrutenlaufen. Das war schrecklich, schrecklich, schrecklich! Danach bin ich jede Nacht aufgewacht, auf einen Stuhl geklettert und habe ins Waschbecken gepinkelt. Immer in Angst, dabei erwischt zu werden. Allerdings habe ich nach ein paar Nächten mitbekommen, dass andere Mädels dasselbe </a:t>
            </a:r>
            <a:r>
              <a:rPr lang="de-DE" dirty="0" err="1"/>
              <a:t>machten.Das</a:t>
            </a:r>
            <a:r>
              <a:rPr lang="de-DE" dirty="0"/>
              <a:t> Essen war eine Zumutung. Es gab jeden Tag eine Art Milchsuppe, die war fast immer angebrannt und klumpig. Aber das Schlimmste war der Vanillepudding, den es auch so ziemlich täglich gab und widerwärtig schmeckte. Wir nannten ihn Eiter… </a:t>
            </a:r>
          </a:p>
          <a:p>
            <a:pPr>
              <a:defRPr/>
            </a:pPr>
            <a:r>
              <a:rPr lang="de-DE" dirty="0"/>
              <a:t> </a:t>
            </a:r>
          </a:p>
          <a:p>
            <a:pPr>
              <a:defRPr/>
            </a:pPr>
            <a:r>
              <a:rPr lang="de-DE" dirty="0"/>
              <a:t>B, 1972, 29.9.19: </a:t>
            </a:r>
          </a:p>
          <a:p>
            <a:pPr>
              <a:defRPr/>
            </a:pPr>
            <a:r>
              <a:rPr lang="de-DE" dirty="0"/>
              <a:t>....Beim Kofferauspacken bei der Ankunft. Ein schöner Strandausgehanzug, den meine Mutter mir als Trostpflaster gekauft hatte, wurde direkt mit den Worten konfisziert, “so etwas tragen wir hier nicht”. Auch die Schlüpfer wurden zugeteilt (eher 2 pro Woche denn pro Tag). Schlafen im Schlafsaal mit wimmernden Kindern. Morgens um 6 Uhr Fiebermessen. Das Thermometer musste man selbst einführen und saubermachen. Morgens stand man in Unterwäsche frierend in einer langen Schlange zur Medikamenten- und Cremeabholung. Duschen und Waschen nur unter Aufsicht. Ich kann mich an keinen heiteren Moment erinnern, keine Spiele, keine Bastelstunden. Ich hatte schmerzhaftes Heimweh. Zum Glück habe ich eine Freundin gefunden. Das prägendste Ereignis war, dass ich im März ins Büro der Oberin gerufen wurde. Drohend fragte sie mich, ob es mir denn etwa nicht gefalle. ich sagte daraufhin </a:t>
            </a:r>
            <a:r>
              <a:rPr lang="de-DE" dirty="0" err="1"/>
              <a:t>eingschüchtert</a:t>
            </a:r>
            <a:r>
              <a:rPr lang="de-DE" dirty="0"/>
              <a:t>, mir gefalle es. Daraufhin sie: Und warum schreibst Du dann böse Dinge nach Hause und willst an Deinem Geburtstag nicht mehr hier sein? Zur Strafe musste ich in der Ecke stehen....</a:t>
            </a:r>
          </a:p>
          <a:p>
            <a:pPr>
              <a:defRPr/>
            </a:pPr>
            <a:r>
              <a:rPr lang="de-DE" dirty="0"/>
              <a:t> </a:t>
            </a:r>
          </a:p>
          <a:p>
            <a:pPr>
              <a:defRPr/>
            </a:pPr>
            <a:r>
              <a:rPr lang="de-DE" dirty="0"/>
              <a:t>Y, 1979, 5 Jahre:</a:t>
            </a:r>
          </a:p>
          <a:p>
            <a:pPr>
              <a:defRPr/>
            </a:pPr>
            <a:r>
              <a:rPr lang="de-DE" dirty="0"/>
              <a:t>....Die Tanten in weiß waren unfreundlich, schrien, drohten! Abends schrien sie in unser Zimmer, dass wir die Luft anhalten sollen, sonst kommen wir in den Keller oder auf den Flur. Ich verstand das damals nicht und warnte die anderen Kinder, dass wir dadurch ersticken würden. Wir mussten immer die Teller leer essen – immer auch Milchsuppe oder so einen komischer Brei. Ich hatte am Stück Bauchschmerzen. Einmal war mir schlecht und ich sagte dies einer Tante beim Essen – sie schrie mich an, rührte mein Essen um (ich glaube sowas wie Hackbraten und Brei) und zwang mich alles zu essen. Beim Schlafen </a:t>
            </a:r>
            <a:r>
              <a:rPr lang="de-DE" dirty="0" err="1"/>
              <a:t>mußten</a:t>
            </a:r>
            <a:r>
              <a:rPr lang="de-DE" dirty="0"/>
              <a:t> wir alle in eine Richtung schauen....</a:t>
            </a:r>
          </a:p>
          <a:p>
            <a:pPr>
              <a:defRPr/>
            </a:pPr>
            <a:r>
              <a:rPr lang="de-DE" dirty="0"/>
              <a:t> </a:t>
            </a:r>
          </a:p>
          <a:p>
            <a:pPr>
              <a:defRPr/>
            </a:pPr>
            <a:r>
              <a:rPr lang="de-DE" dirty="0"/>
              <a:t>H, ....:</a:t>
            </a:r>
          </a:p>
          <a:p>
            <a:pPr>
              <a:defRPr/>
            </a:pPr>
            <a:r>
              <a:rPr lang="de-DE" dirty="0"/>
              <a:t>ich war mit dreieinhalb Jahren auf </a:t>
            </a:r>
            <a:r>
              <a:rPr lang="de-DE" dirty="0" err="1"/>
              <a:t>Norderney</a:t>
            </a:r>
            <a:r>
              <a:rPr lang="de-DE" dirty="0"/>
              <a:t>. Meine Eltern haben mich dort hingeschickt da ich eine Hauterkrankung hatte. Die Ankunft war schrecklich lieblos und beängstigend. Ich musste mich ausziehen und die Nonnen haben sich stumm meine Haut angesehen. Am Abend bekam ich </a:t>
            </a:r>
            <a:r>
              <a:rPr lang="de-DE" dirty="0" err="1"/>
              <a:t>Plastikschinen</a:t>
            </a:r>
            <a:r>
              <a:rPr lang="de-DE" dirty="0"/>
              <a:t> um beide Arme und wurde in einem riesigen Gitterbett festgebunden. Mir wurde oft Blut abgenommen, es war immer sehr schmerzhaft. Meine persönlichen Sachen wurden mir abgenommen, Bilder von meinen Eltern und meines Hundes. Die Mahlzeiten waren der Horror, ich wollte nicht essen, ich war voller Kummer und Traurigkeit. Beim Mittagessen setzte sich eine Nonne zu mir und hat mir den Löffel in den Mund geschoben, gezwängt. Ich hab mich übergeben, die Nonne hat mich </a:t>
            </a:r>
            <a:r>
              <a:rPr lang="de-DE" dirty="0" err="1"/>
              <a:t>gezwungen,das</a:t>
            </a:r>
            <a:r>
              <a:rPr lang="de-DE" dirty="0"/>
              <a:t> Erbrochene zu </a:t>
            </a:r>
            <a:r>
              <a:rPr lang="de-DE" dirty="0" err="1"/>
              <a:t>essn</a:t>
            </a:r>
            <a:r>
              <a:rPr lang="de-DE" dirty="0"/>
              <a:t>. Die täglichen Bäder in einer riesigen </a:t>
            </a:r>
            <a:r>
              <a:rPr lang="de-DE" dirty="0" err="1"/>
              <a:t>Wanne,mit</a:t>
            </a:r>
            <a:r>
              <a:rPr lang="de-DE" dirty="0"/>
              <a:t> einer blauen Flüssigkeit, hab ich in ganz schrecklicher Erinnerung. Eine Tante hat mich mehrmals unter Wasser gedrückt, weil ich weinte, sie sagt jetzt hätte ich einen Grund zu weinen.</a:t>
            </a:r>
          </a:p>
          <a:p>
            <a:pPr>
              <a:defRPr/>
            </a:pPr>
            <a:endParaRPr lang="de-DE" dirty="0"/>
          </a:p>
        </p:txBody>
      </p:sp>
      <p:sp>
        <p:nvSpPr>
          <p:cNvPr id="4" name="Foliennummernplatzhalter 3">
            <a:extLst>
              <a:ext uri="{FF2B5EF4-FFF2-40B4-BE49-F238E27FC236}">
                <a16:creationId xmlns:a16="http://schemas.microsoft.com/office/drawing/2014/main" xmlns="" id="{1DD6E440-BC67-44AF-A9D6-F71875C5B4CC}"/>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7EC734D-F683-4D0F-A8E8-AE8AE0F98E6B}" type="slidenum">
              <a:rPr lang="de-DE" altLang="de-DE">
                <a:latin typeface="Calibri" panose="020F0502020204030204" pitchFamily="34" charset="0"/>
              </a:rPr>
              <a:pPr eaLnBrk="1" hangingPunct="1"/>
              <a:t>14</a:t>
            </a:fld>
            <a:endParaRPr lang="de-DE" altLang="de-DE">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a:extLst>
              <a:ext uri="{FF2B5EF4-FFF2-40B4-BE49-F238E27FC236}">
                <a16:creationId xmlns:a16="http://schemas.microsoft.com/office/drawing/2014/main" xmlns="" id="{A3D1E799-A18F-4DAB-8ACA-B2DEB2DECD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izenplatzhalter 2">
            <a:extLst>
              <a:ext uri="{FF2B5EF4-FFF2-40B4-BE49-F238E27FC236}">
                <a16:creationId xmlns:a16="http://schemas.microsoft.com/office/drawing/2014/main" xmlns="" id="{FF4A2706-380D-4918-A894-1F515C1AFC88}"/>
              </a:ext>
            </a:extLst>
          </p:cNvPr>
          <p:cNvSpPr>
            <a:spLocks noGrp="1"/>
          </p:cNvSpPr>
          <p:nvPr>
            <p:ph type="body" idx="1"/>
          </p:nvPr>
        </p:nvSpPr>
        <p:spPr/>
        <p:txBody>
          <a:bodyPr>
            <a:normAutofit fontScale="25000" lnSpcReduction="20000"/>
          </a:bodyPr>
          <a:lstStyle/>
          <a:p>
            <a:pPr>
              <a:defRPr/>
            </a:pPr>
            <a:r>
              <a:rPr lang="de-DE" dirty="0"/>
              <a:t>Am 17.09.2019 um 15:14 schrieb F.H.</a:t>
            </a:r>
          </a:p>
          <a:p>
            <a:pPr>
              <a:defRPr/>
            </a:pPr>
            <a:r>
              <a:rPr lang="de-DE" dirty="0"/>
              <a:t>Sehr geehrte Frau Röhl, </a:t>
            </a:r>
          </a:p>
          <a:p>
            <a:pPr>
              <a:defRPr/>
            </a:pPr>
            <a:r>
              <a:rPr lang="de-DE" dirty="0"/>
              <a:t/>
            </a:r>
            <a:br>
              <a:rPr lang="de-DE" dirty="0"/>
            </a:br>
            <a:endParaRPr lang="de-DE" dirty="0"/>
          </a:p>
          <a:p>
            <a:pPr>
              <a:defRPr/>
            </a:pPr>
            <a:r>
              <a:rPr lang="de-DE" dirty="0"/>
              <a:t>nach der Sendung in Report Mainz, war ich ziemlich aufgewühlt und brauchte ein paar Tage mich zu sammeln und die Ruhe zu finden meine Geschichte aufzuschreiben. </a:t>
            </a:r>
            <a:br>
              <a:rPr lang="de-DE" dirty="0"/>
            </a:br>
            <a:r>
              <a:rPr lang="de-DE" dirty="0"/>
              <a:t>Interessanterweise habe ich das nie getan obwohl meine „Verschickung“  ins Seehospiz Kaiserin Friedrich auf </a:t>
            </a:r>
            <a:r>
              <a:rPr lang="de-DE" dirty="0" err="1"/>
              <a:t>Norderney</a:t>
            </a:r>
            <a:r>
              <a:rPr lang="de-DE" dirty="0"/>
              <a:t> mein ganzes Leben geprägt hat. </a:t>
            </a:r>
          </a:p>
          <a:p>
            <a:pPr>
              <a:defRPr/>
            </a:pPr>
            <a:r>
              <a:rPr lang="de-DE" dirty="0"/>
              <a:t>Ich bin sehr aufgewühlt und habe geweint in der letzten Woche. </a:t>
            </a:r>
          </a:p>
          <a:p>
            <a:pPr>
              <a:defRPr/>
            </a:pPr>
            <a:r>
              <a:rPr lang="de-DE" dirty="0"/>
              <a:t>In den ca. drei Monaten, die ich im Seehospiz Kaiserin Friedrich auf </a:t>
            </a:r>
            <a:r>
              <a:rPr lang="de-DE" dirty="0" err="1"/>
              <a:t>Norderney</a:t>
            </a:r>
            <a:r>
              <a:rPr lang="de-DE" dirty="0"/>
              <a:t> verbracht habe, habe ich soviel Grausamkeit, Boshaftigkeit und Angst erlebt, wie in meinem ganzen Leben nicht mehr aber die Geister aus jenen Tagen suchen mich immer noch heim.</a:t>
            </a:r>
            <a:br>
              <a:rPr lang="de-DE" dirty="0"/>
            </a:br>
            <a:r>
              <a:rPr lang="de-DE" dirty="0"/>
              <a:t/>
            </a:r>
            <a:br>
              <a:rPr lang="de-DE" dirty="0"/>
            </a:br>
            <a:r>
              <a:rPr lang="de-DE" dirty="0"/>
              <a:t>Ich war vier Jahre alt, damals kurz nach Weihnachten 1969. Tagsüber verbrachte ich meistens bei meinen Großeltern in </a:t>
            </a:r>
            <a:r>
              <a:rPr lang="de-DE" dirty="0" err="1"/>
              <a:t>Hannover‘s</a:t>
            </a:r>
            <a:r>
              <a:rPr lang="de-DE" dirty="0"/>
              <a:t> Südstadt. Sie hatten eine Bäckerei und Konditorei und im selben Haus lebten sie auch. Meine Eltern haben gearbeitet, darum war ich bei Oma und Opa. Ich war sehr krank, litt an schwerstem Bronchial-Asthma, die Anfälle waren sehr schlimm und ich erinnere mich, dass ich dicke bittere Kortison Tabletten schlucken musste. Auch die halfen nicht, so dass mein Kinderarzt vorschlug mich zur Erholung an die See zu „verschicken“. Ich weiß, dass ich es richtig mit der Angst zu tun bekam als davon die Rede war. Ich wollte nicht für lange Zeit fort von meinen Eltern und Großeltern und war es vorher auch noch nie gewesen.  </a:t>
            </a:r>
          </a:p>
          <a:p>
            <a:pPr>
              <a:defRPr/>
            </a:pPr>
            <a:r>
              <a:rPr lang="de-DE" dirty="0"/>
              <a:t>Meine Eltern waren ob meines Gesundheitszustandes so verzweifelt, dass sie einwilligten und sprachen mir gut zu aber ich wollte trotzdem nicht. Irgendwie ergab ich mich meinem Schicksal und ich erinnere mich sehr gut an den Tag meiner Abreise, wie mich meine Mutter weckte und wir zum Bahnhof fuhren. Die Angst wurde immer größer, selbst als meine Mutter noch mit mir im Abteil saß und mich beruhigte. Dann musste sie den Zug verlassen und los ging die Reise in ein schlimmes Martyrium, das für mich als Vierjährige niemals zu enden schien. </a:t>
            </a:r>
          </a:p>
          <a:p>
            <a:pPr>
              <a:defRPr/>
            </a:pPr>
            <a:r>
              <a:rPr lang="de-DE" dirty="0"/>
              <a:t>Als vierjähriges Kind hat man keinen Begriff für Zeit und Entfernung. Ich wusste nicht wohin mich der Weg mit dem Zug und dem Schiff führte, es kam mir nur sehr </a:t>
            </a:r>
            <a:r>
              <a:rPr lang="de-DE" dirty="0" err="1"/>
              <a:t>sehr</a:t>
            </a:r>
            <a:r>
              <a:rPr lang="de-DE" dirty="0"/>
              <a:t> weit und unendlich lang vor. Auf dem Schiff / Fähre hat ein Mann Gitarre gespielt und gesungen. Der sollte uns wohl einstimmen auf das was da noch kommt... </a:t>
            </a:r>
            <a:br>
              <a:rPr lang="de-DE" dirty="0"/>
            </a:br>
            <a:r>
              <a:rPr lang="de-DE" dirty="0"/>
              <a:t/>
            </a:r>
            <a:br>
              <a:rPr lang="de-DE" dirty="0"/>
            </a:br>
            <a:r>
              <a:rPr lang="de-DE" dirty="0"/>
              <a:t>Natürlich kann ich mich nicht an alles erinnern, vieles ist komplett weg und manches ganz klar da. Ich wüsste sogar heute noch wie ich von meinem ersten Schlafsaal zum Ess- und Aufenthaltsraum komme. </a:t>
            </a:r>
            <a:br>
              <a:rPr lang="de-DE" dirty="0"/>
            </a:br>
            <a:r>
              <a:rPr lang="de-DE" dirty="0"/>
              <a:t>Als ich im Seehospiz ankam, erinnere ich mich an das alte Backsteinhaus, die Verwaltung , das Haupthaus. Dann brachte man mich in meine Gruppe, einige viel ältere Mädchen mit Hautekzemen gehörten dazu. </a:t>
            </a:r>
            <a:br>
              <a:rPr lang="de-DE" dirty="0"/>
            </a:br>
            <a:r>
              <a:rPr lang="de-DE" dirty="0"/>
              <a:t>Ich wurde sofort meiner persönlichen Kleidung entledigt und musste Hospiz-Kleidung tragen. Nur mein Stofftier durfte ich behalten. Neben meinem Bett stand ein Stuhl auf dem jeden Abend die frische Kleidung für den nächsten Tag bereit gelegt wurde. </a:t>
            </a:r>
            <a:br>
              <a:rPr lang="de-DE" dirty="0"/>
            </a:br>
            <a:r>
              <a:rPr lang="de-DE" dirty="0"/>
              <a:t>Es gab Kinder die Abends oft durch die Gänge liefen und immer wieder „Abgänger, Abgänger“ riefen. Das ist mir immer noch so gegenwärtig, als sei es vor ein paar Wochen gewesen. Irgendwann bekam ich mit, dass diese „Abgänger“ anstatt der Hospiz-Kleidung, ihre eigene auf dem Stuhl an ihrem Bett vorgefunden hatten. Das bedeutete, dass sie am nächsten Tag nach Hause fahren durften. </a:t>
            </a:r>
            <a:br>
              <a:rPr lang="de-DE" dirty="0"/>
            </a:br>
            <a:r>
              <a:rPr lang="de-DE" dirty="0"/>
              <a:t>Von nun an schaute ich jeden Abend gespannt auf meinen Stuhl am Bett, wurde aber für die nächsten Monate immer wieder enttäuscht. </a:t>
            </a:r>
            <a:br>
              <a:rPr lang="de-DE" dirty="0"/>
            </a:br>
            <a:r>
              <a:rPr lang="de-DE" dirty="0"/>
              <a:t>An einem Nachmittag zur Mittagsruhe oder am frühen Abend kann es gewesen sein, hatten die älteren Mädchen in meinem Schlafsaal die Idee Toilettenpapier Rollen aus dem Badezimmer den Flur entlang auszurollen, hatten es überall verteilt. Ich saß auf meinem Bett und hatte Angst. Ich hatte eigentlich immerzu Angst, die ganze Zeit. </a:t>
            </a:r>
            <a:br>
              <a:rPr lang="de-DE" dirty="0"/>
            </a:br>
            <a:r>
              <a:rPr lang="de-DE" dirty="0"/>
              <a:t>Dann auf einmal riss eine der „Tanten“ bzw. Ordensschwestern, die Tür auf und schrie, ich hatte sowas noch nie gehört. Ich meine, dass dieser Vorfall an einem der ersten Tage meines Aufenthaltes stattgefunden hat. </a:t>
            </a:r>
            <a:br>
              <a:rPr lang="de-DE" dirty="0"/>
            </a:br>
            <a:r>
              <a:rPr lang="de-DE" dirty="0"/>
              <a:t>Von da an ging es mir noch schlechter, ich wollte nur noch weg. Ich kann mich erinnern, dass ich mich oft versteckte. Am liebsten wollte ich unsichtbar sein, klein wie ein Mäuschen. Einmal versteckte ich mich unter der Treppe, dann in einer Toilettenkabine und an noch anderen Orten, die ich nicht mehr genau entsinnen kann. Natürlich haben sie mich immer gefunden und dann trat genau das ein, wovor ich solche Angst hatte. Sie schrien mich an, packten mich brutal an den Haaren, den Armen und schleiften mich in das Gemeinschaftsbad. Dort stand eine Badewanne. Sie zogen mich nackt aus und stellten mich in die Badewanne. Die anderen Kinder wurden </a:t>
            </a:r>
            <a:r>
              <a:rPr lang="de-DE" dirty="0" err="1"/>
              <a:t>hinzugerufen</a:t>
            </a:r>
            <a:r>
              <a:rPr lang="de-DE" dirty="0"/>
              <a:t> und  standen um die Wanne herum. Sie wurden aufgefordert mich auszulachen und zu beschimpfen. Dann wurde ich mit eiskaltem Wasser abgespritzt. Diese Behandlung erfuhr ich einige Male, auch wenn ich mir nachts in die Hose gemacht habe, weil wir uns nicht rühren durften. </a:t>
            </a:r>
            <a:br>
              <a:rPr lang="de-DE" dirty="0"/>
            </a:br>
            <a:r>
              <a:rPr lang="de-DE" dirty="0"/>
              <a:t>Ich freundete mich nicht mit den anderen Mädchen an, saß oft in der Spielecke und steckte Bilder, malte oder schaute aus dem Fenster. Eigentlich hatte ich auch Angst vor den anderen Kindern, die meisten waren älter als ich. Oftmals wurden sie von den Schwestern, wie oben beschrieben, dazu angestachelt mich zu verspotten. </a:t>
            </a:r>
            <a:br>
              <a:rPr lang="de-DE" dirty="0"/>
            </a:br>
            <a:r>
              <a:rPr lang="de-DE" dirty="0"/>
              <a:t>Irgendwie befand ich mich in einem Albtraum, der niemals zu enden schien. </a:t>
            </a:r>
            <a:br>
              <a:rPr lang="de-DE" dirty="0"/>
            </a:br>
            <a:r>
              <a:rPr lang="de-DE" dirty="0"/>
              <a:t/>
            </a:r>
            <a:br>
              <a:rPr lang="de-DE" dirty="0"/>
            </a:br>
            <a:r>
              <a:rPr lang="de-DE" dirty="0"/>
              <a:t>Es war Januar/Februar und bitterkalt. Wir mussten uns in Dreierreihen an den Händen halten und sind durch </a:t>
            </a:r>
            <a:r>
              <a:rPr lang="de-DE" dirty="0" err="1"/>
              <a:t>durch</a:t>
            </a:r>
            <a:r>
              <a:rPr lang="de-DE" dirty="0"/>
              <a:t> den Ort und an der Promenade entlang marschiert. </a:t>
            </a:r>
            <a:br>
              <a:rPr lang="de-DE" dirty="0"/>
            </a:br>
            <a:r>
              <a:rPr lang="de-DE" dirty="0"/>
              <a:t>Ich weiß noch, dass ich manchmal dachte, wenn ich eine blonde Frau gesehen habe, dass das meine Mutter sei und ich habe nicht verstanden, warum sie nicht zu mir kam. Einmal habe ich mich so lange umgesehen, bis ich gegen einen Laternenpfahl gelaufen bin. Das war dann natürlich wieder ein Grund mich anzuschreien und zu bestrafen. Das war dann manchmal Essensentzug oder eingeschlossen werden. Oder mir wurde warme Milch mit Haut vorgesetzt, die ich trinken musste. Das war etwas, was ich niemals mochte, ich ekelte mich so sehr davor und das hatten die „Tanten“ schnell herausgefunden. Ich musste stundenlang davor sitzen, durfte nicht aufstehen,  ich mir in die Hosen gemacht habe und dann ging die ganze Bestrafung von vorne los. </a:t>
            </a:r>
            <a:br>
              <a:rPr lang="de-DE" dirty="0"/>
            </a:br>
            <a:r>
              <a:rPr lang="de-DE" dirty="0"/>
              <a:t/>
            </a:r>
            <a:br>
              <a:rPr lang="de-DE" dirty="0"/>
            </a:br>
            <a:r>
              <a:rPr lang="de-DE" dirty="0"/>
              <a:t>An das Essen kann ich mich nur noch an dieses krümelige braune Zeug erinnern. Ich nehme an, dass es Hackfleisch war oder eventuell Paniermehl? Das gab es jeden Tag. </a:t>
            </a:r>
            <a:br>
              <a:rPr lang="de-DE" dirty="0"/>
            </a:br>
            <a:r>
              <a:rPr lang="de-DE" dirty="0"/>
              <a:t>Und ich musste in der Küche arbeiten. Abwaschen, </a:t>
            </a:r>
            <a:r>
              <a:rPr lang="de-DE" dirty="0" err="1"/>
              <a:t>anfürsich</a:t>
            </a:r>
            <a:r>
              <a:rPr lang="de-DE" dirty="0"/>
              <a:t> ist es ja in Ordnung, wenn man das als Kind lernt aber der Ton macht die Musik und ich sollte das nicht lernen sondern man hat mich dazu gezwungen. Ich musste auf einem Stuhl stehen damit ich an das Waschbecken langen konnte. Mit vier Jahren ist Abwaschen eine schwere Aufgabe. </a:t>
            </a:r>
            <a:br>
              <a:rPr lang="de-DE" dirty="0"/>
            </a:br>
            <a:r>
              <a:rPr lang="de-DE" dirty="0"/>
              <a:t/>
            </a:r>
            <a:br>
              <a:rPr lang="de-DE" dirty="0"/>
            </a:br>
            <a:r>
              <a:rPr lang="de-DE" dirty="0"/>
              <a:t>Dann gab es die wöchentliche Gesundheitsuntersuchung. Wir wurden durch den Garten geführt und am Ende stand eine Art Hütte oder kleines Haus. Die Kinder, die in Ordnung waren bekamen eine Handvoll Gummibärchen und wenn das Ergebnis nicht gut war bekam man halt gar nichts. Ich bekam nie etwas, da meine Bronchien immer rasselten. </a:t>
            </a:r>
            <a:br>
              <a:rPr lang="de-DE" dirty="0"/>
            </a:br>
            <a:r>
              <a:rPr lang="de-DE" dirty="0"/>
              <a:t>Irgendwann wurde ich schwer krank. Was genau ich hatte, daran erinnere ich mich nicht mehr. Aber an den Raum, in den sie mich sperrten, den sehe ich noch genau vor mir. </a:t>
            </a:r>
            <a:br>
              <a:rPr lang="de-DE" dirty="0"/>
            </a:br>
            <a:r>
              <a:rPr lang="de-DE" dirty="0"/>
              <a:t>Dort muss ich einige Zeit verbracht haben, denn ich hatte große Angst dort allein eingesperrt zu sein. Zu der Zeit hatte ich immer kurz vorm Einschlafen merkwürdige Träume oder Erscheinungen. Ich kann das gar nicht gut beschreiben. Die Luft zersetzte sich vor meinen Augen, lauter Blasen, die sich immer schneller um mich drehten. Dann musste ich das Licht anmachen um mich zu beruhigen aber das ging nicht, warum weiß ich nicht mehr. Entweder war ich zu klein um an den Lichtschalter zu gelangen oder das Licht konnte nur von außerhalb des Raumes eingeschaltet werden. </a:t>
            </a:r>
            <a:br>
              <a:rPr lang="de-DE" dirty="0"/>
            </a:br>
            <a:r>
              <a:rPr lang="de-DE" dirty="0"/>
              <a:t>Ich habe mich dann vor den Türschlitz auf den Boden gelegt, habe geweint und um Hilfe gerufen. Sehr gut erinnere ich mich daran mit meine Fingern immer unter dem Schlitz nach dem Licht aus dem Korridor getastet zu haben. Dann irgendwann kam die Nachtschwester, schrie mich an und packte mich wieder ins Bett. Das ging ein paar Mal so, bis sie mich am Bett festgebunden hat. Meine Panik war unvorstellbar. </a:t>
            </a:r>
            <a:br>
              <a:rPr lang="de-DE" dirty="0"/>
            </a:br>
            <a:r>
              <a:rPr lang="de-DE" dirty="0"/>
              <a:t>Durch meine Erkrankung zog sich mein Kuraufenthalt auf fast drei Monate hin. </a:t>
            </a:r>
            <a:br>
              <a:rPr lang="de-DE" dirty="0"/>
            </a:br>
            <a:r>
              <a:rPr lang="de-DE" dirty="0"/>
              <a:t>Ich weiß, dass ich meinen Geburtstag am 4. April dort noch verbringen durfte. </a:t>
            </a:r>
            <a:br>
              <a:rPr lang="de-DE" dirty="0"/>
            </a:br>
            <a:r>
              <a:rPr lang="de-DE" dirty="0"/>
              <a:t>An meinem Geburtstag war ich immer noch in diesem Raum eingeschlossen.  </a:t>
            </a:r>
            <a:br>
              <a:rPr lang="de-DE" dirty="0"/>
            </a:br>
            <a:r>
              <a:rPr lang="de-DE" dirty="0"/>
              <a:t>Eine Schwester kam herein und brachte mir ein Päckchen, dass mir meine Eltern geschickt hatten. Ich durfte es auspacken. Zum Vorschein kam ein sogenanntes „Pop </a:t>
            </a:r>
            <a:r>
              <a:rPr lang="de-DE" dirty="0" err="1"/>
              <a:t>Up</a:t>
            </a:r>
            <a:r>
              <a:rPr lang="de-DE" dirty="0"/>
              <a:t>“ Buch. Die gibt es, glaube ich heute noch. Die Seiten lassen sich aufklappen und dann sieht man eine kleine Kulisse. Es war das Märchen Rotkäppchen und ich bat die Schwester mir daraus vorzulesen. Und das tat sie! Ich lag im Bett und lauschte... bis zu dem Punkt als der Wolf die Großmutter fraß..... dann hat sie das Buch wortlos vor meinen Augen zerrissen und in den Papierkorb geworfen. Ja sie hat es regelrecht zerstört, hat darauf getreten, bis nicht mehr viel davon übrig war. </a:t>
            </a:r>
            <a:br>
              <a:rPr lang="de-DE" dirty="0"/>
            </a:br>
            <a:r>
              <a:rPr lang="de-DE" dirty="0"/>
              <a:t>Dann ist sie gegangen und hat mich wieder eingeschlossen. </a:t>
            </a:r>
            <a:br>
              <a:rPr lang="de-DE" dirty="0"/>
            </a:br>
            <a:r>
              <a:rPr lang="de-DE" dirty="0"/>
              <a:t>Diese Szene ist noch vor meinen Augen als wenn es gestern war. Ich habe es nie verstanden warum sie das getan hat. Jetzt ist es mir klar. Das war Kalkül, pure Boshaftigkeit. Denn natürlich hat auch sie das Märchen von Rotkäppchen gekannt, sie wusste genau, was mit der Großmutter passiert und hatte sich nicht aus Freundlichkeit auf meine Bettkante gesetzt um mir vorzulesen. Ich bin einfach nur fassungslos, jetzt erst wird mir so richtig klar was für Teufeln ich dort ausgesetzt war! </a:t>
            </a:r>
            <a:br>
              <a:rPr lang="de-DE" dirty="0"/>
            </a:br>
            <a:r>
              <a:rPr lang="de-DE" dirty="0"/>
              <a:t/>
            </a:r>
            <a:br>
              <a:rPr lang="de-DE" dirty="0"/>
            </a:br>
            <a:r>
              <a:rPr lang="de-DE" dirty="0"/>
              <a:t>Und es ging noch weiter. Mein 5. Geburtstag muss kurz vor oder nach Ostern 1970 gewesen sein. Ich war irgendwann wieder mit den anderen Mädchen im Gemeinschaftsraum. Wir haben Frühlingsbilder gemalt und dann sehe ich noch die Schwester, wie sie etwas vom „Daumenlutschen“ erzählt. Sie sagte, dass man das nicht darf. Ich habe am rechten Daumen genuckelt. Das tat ich schon Zuhause und auch dort im Seehospiz zum Trost. Irgendwie war das auf einmal Thema. Wir mussten uns alle in eine Reihe aufstellen und unsere Hände nach vorne strecken. Ich war die letzte in der Reihe und versteckte meine Arme hinter dem Rücken. Die Schwester lief wie ein Gefängniswärter vor uns auf und ab.. um es spannend zu machen, ich weiß es nicht. </a:t>
            </a:r>
            <a:br>
              <a:rPr lang="de-DE" dirty="0"/>
            </a:br>
            <a:r>
              <a:rPr lang="de-DE" dirty="0"/>
              <a:t>Dann kam sie zu mir und riss mir brutal den rechten Arm nach vorne und hielt ihn hoch für alle zu sehen und führte meinen Daumen vor als wenn ich ein Verbrechen begangen hatte. Dann sollten mich alle wieder auslachen.  </a:t>
            </a:r>
            <a:br>
              <a:rPr lang="de-DE" dirty="0"/>
            </a:br>
            <a:r>
              <a:rPr lang="de-DE" dirty="0"/>
              <a:t>Kurz darauf fand ich dann meine eigenen Anziehsachen auf meinem Stuhl, neben dem Bett, vor und irgendwie kann ich immer noch die Fassungslosigkeit empfinden. </a:t>
            </a:r>
            <a:br>
              <a:rPr lang="de-DE" dirty="0"/>
            </a:br>
            <a:r>
              <a:rPr lang="de-DE" dirty="0"/>
              <a:t>So wie ich mich kenne, habe ich nicht laut “Abgänger, Abgänger” gerufen. Nur  ganz leise für mich selbst. </a:t>
            </a:r>
            <a:br>
              <a:rPr lang="de-DE" dirty="0"/>
            </a:br>
            <a:r>
              <a:rPr lang="de-DE" dirty="0"/>
              <a:t>Am nächsten Tag wurde ich in das Haupthaus gebracht, in einen großen schön eingerichteten Raum, so empfand ich das damals. Eine große Flügeltür ging auf und da wartete meine Familie. </a:t>
            </a:r>
          </a:p>
          <a:p>
            <a:pPr>
              <a:defRPr/>
            </a:pPr>
            <a:r>
              <a:rPr lang="de-DE" dirty="0"/>
              <a:t>Meine Eltern und Oma und Opa waren da und haben mich endlich nach Hause geholt. </a:t>
            </a:r>
          </a:p>
          <a:p>
            <a:pPr>
              <a:defRPr/>
            </a:pPr>
            <a:r>
              <a:rPr lang="de-DE" dirty="0"/>
              <a:t>Ich werde ein paar Fotos beifügen, die mich und meine Familie an diesem Tag zeigt.</a:t>
            </a:r>
          </a:p>
          <a:p>
            <a:pPr>
              <a:defRPr/>
            </a:pPr>
            <a:r>
              <a:rPr lang="de-DE" dirty="0"/>
              <a:t> Auf der Fähre und vor unserer Wohnung in der Baumstraße in Hannover. </a:t>
            </a:r>
          </a:p>
          <a:p>
            <a:pPr>
              <a:defRPr/>
            </a:pPr>
            <a:r>
              <a:rPr lang="de-DE" dirty="0"/>
              <a:t>Ich hab lange Zeit danach nicht gesprochen. Mein Mund war wie zugenäht und meine Seele hat unendlich Schaden genommen. </a:t>
            </a:r>
          </a:p>
          <a:p>
            <a:pPr>
              <a:defRPr/>
            </a:pPr>
            <a:r>
              <a:rPr lang="de-DE" dirty="0"/>
              <a:t>Als ich ein paar Jahre später lesen konnte, fiel mir eine Postkarte mit einem niedlichen Seehund vorne drauf, in die Hände. Da hatten die “Tanten” einen Text drauf geschrieben, der wahrlich nicht von mir in Auftrag gegeben worden war! </a:t>
            </a:r>
          </a:p>
          <a:p>
            <a:pPr>
              <a:defRPr/>
            </a:pPr>
            <a:r>
              <a:rPr lang="de-DE" dirty="0"/>
              <a:t>An meine Familie, mit schönen Grüßen, dass es toll hier ist und ich sehr glücklich bin. Der blanke Hohn. Leider kann ich die Karte nicht mehr finden, sonst hätte ich ihnen gerne eine </a:t>
            </a:r>
            <a:r>
              <a:rPr lang="de-DE" dirty="0" err="1"/>
              <a:t>Abfotografie</a:t>
            </a:r>
            <a:r>
              <a:rPr lang="de-DE" dirty="0"/>
              <a:t> gesendet. </a:t>
            </a:r>
          </a:p>
          <a:p>
            <a:pPr>
              <a:defRPr/>
            </a:pPr>
            <a:r>
              <a:rPr lang="de-DE" dirty="0"/>
              <a:t/>
            </a:r>
            <a:br>
              <a:rPr lang="de-DE" dirty="0"/>
            </a:br>
            <a:endParaRPr lang="de-DE" dirty="0"/>
          </a:p>
          <a:p>
            <a:pPr>
              <a:defRPr/>
            </a:pPr>
            <a:r>
              <a:rPr lang="de-DE" dirty="0"/>
              <a:t>Ich bin bis heute ein ängstlicher Mensch, lebe zurückgezogen und fühle mich am wohlsten, wenn ich in meinem Zuhause bin, meiner schützenden Hülle. </a:t>
            </a:r>
          </a:p>
          <a:p>
            <a:pPr>
              <a:defRPr/>
            </a:pPr>
            <a:r>
              <a:rPr lang="de-DE" dirty="0"/>
              <a:t>Ich leide an verschiedenen psychosomatischen Erkrankungen. Bis heute habe ich Essstörungen und wünsche mir immer noch so klein wie eine Maus zu sein, damit ich nicht auffalle, damit man mich nicht sieht. </a:t>
            </a:r>
          </a:p>
          <a:p>
            <a:pPr>
              <a:defRPr/>
            </a:pPr>
            <a:r>
              <a:rPr lang="de-DE" dirty="0"/>
              <a:t/>
            </a:r>
            <a:br>
              <a:rPr lang="de-DE" dirty="0"/>
            </a:br>
            <a:endParaRPr lang="de-DE" dirty="0"/>
          </a:p>
          <a:p>
            <a:pPr>
              <a:defRPr/>
            </a:pPr>
            <a:r>
              <a:rPr lang="de-DE" dirty="0"/>
              <a:t>Liebe Frau Röhl, ich hoffe meine Ausführungen sind nicht zu konfus und Sie können sich ein Bild von meinen Erfahrungen machen, die ich vor fast 50 Jahren, auf </a:t>
            </a:r>
            <a:r>
              <a:rPr lang="de-DE" dirty="0" err="1"/>
              <a:t>Norderney</a:t>
            </a:r>
            <a:r>
              <a:rPr lang="de-DE" dirty="0"/>
              <a:t> machen musste. Sie bekommen bestimmt ganz viele Zusendungen von anderen Betroffenen. </a:t>
            </a:r>
          </a:p>
          <a:p>
            <a:pPr>
              <a:defRPr/>
            </a:pPr>
            <a:r>
              <a:rPr lang="de-DE" dirty="0"/>
              <a:t>Ich möchte Ihnen versichern, dass ich kaum mit Worten beschreiben kann, </a:t>
            </a:r>
            <a:r>
              <a:rPr lang="de-DE" dirty="0" err="1"/>
              <a:t>wieviel</a:t>
            </a:r>
            <a:r>
              <a:rPr lang="de-DE" dirty="0"/>
              <a:t> es mir bedeutet, mich Ihnen anzuvertrauen zu dürfen. </a:t>
            </a:r>
          </a:p>
          <a:p>
            <a:pPr>
              <a:defRPr/>
            </a:pPr>
            <a:r>
              <a:rPr lang="de-DE" dirty="0"/>
              <a:t>Dafür danke ich Ihnen sehr, </a:t>
            </a:r>
          </a:p>
          <a:p>
            <a:pPr>
              <a:defRPr/>
            </a:pPr>
            <a:r>
              <a:rPr lang="de-DE" dirty="0"/>
              <a:t/>
            </a:r>
            <a:br>
              <a:rPr lang="de-DE" dirty="0"/>
            </a:br>
            <a:endParaRPr lang="de-DE" dirty="0"/>
          </a:p>
          <a:p>
            <a:pPr>
              <a:defRPr/>
            </a:pPr>
            <a:r>
              <a:rPr lang="de-DE" dirty="0"/>
              <a:t>Ihre F. H.</a:t>
            </a:r>
          </a:p>
          <a:p>
            <a:pPr>
              <a:defRPr/>
            </a:pPr>
            <a:endParaRPr lang="de-DE" dirty="0"/>
          </a:p>
        </p:txBody>
      </p:sp>
      <p:sp>
        <p:nvSpPr>
          <p:cNvPr id="4" name="Foliennummernplatzhalter 3">
            <a:extLst>
              <a:ext uri="{FF2B5EF4-FFF2-40B4-BE49-F238E27FC236}">
                <a16:creationId xmlns:a16="http://schemas.microsoft.com/office/drawing/2014/main" xmlns="" id="{A37619ED-2A88-4C4C-8ED1-0684F2BC0AE1}"/>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C1C9E0-5877-426B-B2FD-23031C278D83}" type="slidenum">
              <a:rPr lang="de-DE" altLang="de-DE">
                <a:latin typeface="Calibri" panose="020F0502020204030204" pitchFamily="34" charset="0"/>
              </a:rPr>
              <a:pPr eaLnBrk="1" hangingPunct="1"/>
              <a:t>16</a:t>
            </a:fld>
            <a:endParaRPr lang="de-DE" altLang="de-DE">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ltLang="de-DE" sz="1200" dirty="0"/>
              <a:t>Sie alle schrieben </a:t>
            </a:r>
            <a:r>
              <a:rPr lang="de-DE" altLang="de-DE" sz="1200" b="1" dirty="0"/>
              <a:t>pädagogische Erziehungsratgeber in Millionenauflage</a:t>
            </a:r>
            <a:r>
              <a:rPr lang="de-DE" altLang="de-DE" sz="1200" dirty="0"/>
              <a:t>, dessen Kern das Strafen war, mit enorm gefährlichem Einfluss auf nachfolgende Generationen, ohne pädagogische oder entwicklungspsychologische Ausbildung, allein nur mit ärztlicher Autorität unterfüttert, angereichert mit ärztlichen Gesundheitstipps.</a:t>
            </a:r>
          </a:p>
          <a:p>
            <a:endParaRPr lang="de-DE" dirty="0"/>
          </a:p>
        </p:txBody>
      </p:sp>
      <p:sp>
        <p:nvSpPr>
          <p:cNvPr id="4" name="Foliennummernplatzhalter 3"/>
          <p:cNvSpPr>
            <a:spLocks noGrp="1"/>
          </p:cNvSpPr>
          <p:nvPr>
            <p:ph type="sldNum" sz="quarter" idx="5"/>
          </p:nvPr>
        </p:nvSpPr>
        <p:spPr/>
        <p:txBody>
          <a:bodyPr/>
          <a:lstStyle/>
          <a:p>
            <a:fld id="{CCBBB2DB-B6BE-477F-A4CB-75BC2BC2CBCA}" type="slidenum">
              <a:rPr lang="de-DE" smtClean="0"/>
              <a:pPr/>
              <a:t>36</a:t>
            </a:fld>
            <a:endParaRPr lang="de-DE"/>
          </a:p>
        </p:txBody>
      </p:sp>
    </p:spTree>
    <p:extLst>
      <p:ext uri="{BB962C8B-B14F-4D97-AF65-F5344CB8AC3E}">
        <p14:creationId xmlns:p14="http://schemas.microsoft.com/office/powerpoint/2010/main" xmlns="" val="3949732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a:extLst>
              <a:ext uri="{FF2B5EF4-FFF2-40B4-BE49-F238E27FC236}">
                <a16:creationId xmlns:a16="http://schemas.microsoft.com/office/drawing/2014/main" xmlns="" id="{F9B0AD54-40DB-42FC-A266-0FB3DD2E4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4995" name="Notizenplatzhalter 2">
            <a:extLst>
              <a:ext uri="{FF2B5EF4-FFF2-40B4-BE49-F238E27FC236}">
                <a16:creationId xmlns:a16="http://schemas.microsoft.com/office/drawing/2014/main" xmlns="" id="{C2748281-6A8B-4473-8671-D9EA9B24A2B6}"/>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de-DE" altLang="de-DE"/>
              <a:t>Beides, Heimerziehung und Verschickung bietet für Mediziner ideale Möglichkeiten zur Forschung. Da jeder Mediziner einen Doktor vorweisen und dort eine Versuchsreihe bearbeiten muss, wären hier ideale Bedingungen gefunden ohne die lästigen Einverständniserklärungen handeln und etwas ausprobieren zu können. </a:t>
            </a:r>
          </a:p>
        </p:txBody>
      </p:sp>
      <p:sp>
        <p:nvSpPr>
          <p:cNvPr id="4" name="Foliennummernplatzhalter 3">
            <a:extLst>
              <a:ext uri="{FF2B5EF4-FFF2-40B4-BE49-F238E27FC236}">
                <a16:creationId xmlns:a16="http://schemas.microsoft.com/office/drawing/2014/main" xmlns="" id="{0C94FBDF-58CD-4C01-864F-31D218C38808}"/>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D738DB-EE40-4622-BBA7-210AF5E23338}" type="slidenum">
              <a:rPr lang="de-DE" altLang="de-DE">
                <a:latin typeface="Calibri" panose="020F0502020204030204" pitchFamily="34" charset="0"/>
              </a:rPr>
              <a:pPr eaLnBrk="1" hangingPunct="1"/>
              <a:t>39</a:t>
            </a:fld>
            <a:endParaRPr lang="de-DE" altLang="de-DE">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a:extLst>
              <a:ext uri="{FF2B5EF4-FFF2-40B4-BE49-F238E27FC236}">
                <a16:creationId xmlns:a16="http://schemas.microsoft.com/office/drawing/2014/main" xmlns="" id="{A39902B5-1C75-47B0-9DFE-9CB74822A9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9875" name="Notizenplatzhalter 2">
            <a:extLst>
              <a:ext uri="{FF2B5EF4-FFF2-40B4-BE49-F238E27FC236}">
                <a16:creationId xmlns:a16="http://schemas.microsoft.com/office/drawing/2014/main" xmlns="" id="{66B89DAB-CB62-4728-9B9E-9558BEB129F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4" name="Foliennummernplatzhalter 3">
            <a:extLst>
              <a:ext uri="{FF2B5EF4-FFF2-40B4-BE49-F238E27FC236}">
                <a16:creationId xmlns:a16="http://schemas.microsoft.com/office/drawing/2014/main" xmlns="" id="{E265F68B-1167-4CBE-B619-1F83C8ABB9B6}"/>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AB5DFF-B884-4FA0-AE62-9C9C846C4E14}" type="slidenum">
              <a:rPr lang="de-DE" altLang="de-DE">
                <a:latin typeface="Calibri" panose="020F0502020204030204" pitchFamily="34" charset="0"/>
              </a:rPr>
              <a:pPr eaLnBrk="1" hangingPunct="1"/>
              <a:t>41</a:t>
            </a:fld>
            <a:endParaRPr lang="de-DE" altLang="de-DE">
              <a:latin typeface="Calibri" panose="020F0502020204030204" pitchFamily="34" charset="0"/>
            </a:endParaRPr>
          </a:p>
        </p:txBody>
      </p:sp>
    </p:spTree>
    <p:extLst>
      <p:ext uri="{BB962C8B-B14F-4D97-AF65-F5344CB8AC3E}">
        <p14:creationId xmlns:p14="http://schemas.microsoft.com/office/powerpoint/2010/main" xmlns="" val="26645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64325B9-EF64-4990-8A56-43455C2B610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78C79827-0015-46C2-90B3-E9BEFA3886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38C31E38-AE46-497D-ACDE-F00331654818}"/>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5" name="Fußzeilenplatzhalter 4">
            <a:extLst>
              <a:ext uri="{FF2B5EF4-FFF2-40B4-BE49-F238E27FC236}">
                <a16:creationId xmlns:a16="http://schemas.microsoft.com/office/drawing/2014/main" xmlns="" id="{FB0F1BA3-E76A-49BE-A69B-A872526E010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1575DF1F-AF15-4ADE-9DB7-CDF0BE783DE7}"/>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3615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53A3396-F3B2-4219-937E-76D0D410DA3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226ED2E6-3B6E-460D-948F-3CE0EC4518B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7AFC106E-0298-4B73-85E6-E37A860271AF}"/>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5" name="Fußzeilenplatzhalter 4">
            <a:extLst>
              <a:ext uri="{FF2B5EF4-FFF2-40B4-BE49-F238E27FC236}">
                <a16:creationId xmlns:a16="http://schemas.microsoft.com/office/drawing/2014/main" xmlns="" id="{4F7C5379-4650-40FA-9F70-E29E485D52B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7C9D45DA-9A0C-49C8-B6D1-51A8EDEB9A90}"/>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350048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42C81E5C-66A5-4F3A-B56A-1150A731901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2E24885F-3C93-44F2-9394-B5385841AAC1}"/>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8A043F83-FE04-46CA-A2BD-77C8B835D032}"/>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5" name="Fußzeilenplatzhalter 4">
            <a:extLst>
              <a:ext uri="{FF2B5EF4-FFF2-40B4-BE49-F238E27FC236}">
                <a16:creationId xmlns:a16="http://schemas.microsoft.com/office/drawing/2014/main" xmlns="" id="{AE742365-7C6E-470E-BED4-612C9FA6396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3E25E7AD-DD58-462C-99E1-667304205D4F}"/>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116652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807250E-D846-42B5-8892-6A506A1E5F1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CB7D4582-880C-404E-8A56-074351E1D15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CBBA0BB8-74A7-41BA-AFB4-A0FF9A51AB7F}"/>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5" name="Fußzeilenplatzhalter 4">
            <a:extLst>
              <a:ext uri="{FF2B5EF4-FFF2-40B4-BE49-F238E27FC236}">
                <a16:creationId xmlns:a16="http://schemas.microsoft.com/office/drawing/2014/main" xmlns="" id="{9938B121-54FB-4468-B6F0-8E713B721B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BE8744BB-4A1C-4EE5-9A91-537C24DD521F}"/>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3410280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ECF19D0-45F6-4D2F-B5B3-43DB34FAE7E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41540A0F-8699-4155-885C-A494D8DEDC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B15527D7-5E84-4C47-A1CB-3427AB3827FB}"/>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5" name="Fußzeilenplatzhalter 4">
            <a:extLst>
              <a:ext uri="{FF2B5EF4-FFF2-40B4-BE49-F238E27FC236}">
                <a16:creationId xmlns:a16="http://schemas.microsoft.com/office/drawing/2014/main" xmlns="" id="{98010883-3880-476E-A6B2-12BAF7094E3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C50EB1AF-26F7-42A2-8422-A23540E1C731}"/>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313446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2FCD0E3-B277-4BD0-A1FB-1F73A959C4C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97FD1463-F4C7-4E8C-A0DD-0E29C8083DC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E994AF95-2008-405F-AC3B-49D310676D7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35483820-0F62-4E6E-BC24-3B2CAD33BA84}"/>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6" name="Fußzeilenplatzhalter 5">
            <a:extLst>
              <a:ext uri="{FF2B5EF4-FFF2-40B4-BE49-F238E27FC236}">
                <a16:creationId xmlns:a16="http://schemas.microsoft.com/office/drawing/2014/main" xmlns="" id="{8ADEF9A3-CD1B-4946-A813-B0814EEC28D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EE67D760-D631-44D9-B14C-DFC8DDCA50CC}"/>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31133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F5CBFA5-0954-42F6-8838-6EF3CEC8368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4C13EBBE-841E-4B6C-AEDA-32B1E72139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8FEB993F-F6A6-4EA2-AC04-8E3F912D19F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0BBE06D5-F85B-49A8-8FA5-2B12317CB8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A2433C42-26C9-4676-B03F-EC56FCECD40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7C88890E-2751-4D41-8D83-76E18EE68818}"/>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8" name="Fußzeilenplatzhalter 7">
            <a:extLst>
              <a:ext uri="{FF2B5EF4-FFF2-40B4-BE49-F238E27FC236}">
                <a16:creationId xmlns:a16="http://schemas.microsoft.com/office/drawing/2014/main" xmlns="" id="{1C87DC71-6236-434B-9B60-CFBC67EB24F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628A248A-DE8B-47F7-B535-D06B03011D85}"/>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246788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6C9C80C-2D54-4B04-BB09-B0F5EDD9E26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58B83696-D7E6-4E6F-AD9A-1DE715B15F6A}"/>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4" name="Fußzeilenplatzhalter 3">
            <a:extLst>
              <a:ext uri="{FF2B5EF4-FFF2-40B4-BE49-F238E27FC236}">
                <a16:creationId xmlns:a16="http://schemas.microsoft.com/office/drawing/2014/main" xmlns="" id="{B3431B00-D2CF-45CE-823E-7134EC521EE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CC47F597-DB2C-4717-A14B-D28D7931DC59}"/>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7391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7AD0B214-FFDC-41C8-9C62-83E0ED5DD58B}"/>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3" name="Fußzeilenplatzhalter 2">
            <a:extLst>
              <a:ext uri="{FF2B5EF4-FFF2-40B4-BE49-F238E27FC236}">
                <a16:creationId xmlns:a16="http://schemas.microsoft.com/office/drawing/2014/main" xmlns="" id="{49FA5113-7E27-4D73-9ABE-BC26BEAAD15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F6E2D175-B174-4FC3-B58C-9C25C6D1DEB0}"/>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92627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52F2C1B-2FA9-44D9-8270-0A3259A932B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89217065-9488-4928-8575-7DA749F9E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DDEFAD8A-A39C-4E4D-B8CB-C6E0A056C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39E91843-D5E3-4A3C-8C43-BB9F085A7420}"/>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6" name="Fußzeilenplatzhalter 5">
            <a:extLst>
              <a:ext uri="{FF2B5EF4-FFF2-40B4-BE49-F238E27FC236}">
                <a16:creationId xmlns:a16="http://schemas.microsoft.com/office/drawing/2014/main" xmlns="" id="{4E650D77-31F9-4F6A-B57B-D37283784C7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698CF4BA-ACFF-4B00-ABD2-7388095031D0}"/>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19430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262C72-D396-4FF1-93E1-67A66AE8E4D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D1690D70-2793-443F-BEBD-A99BF492FA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F896F51D-996B-4D2F-AD42-CF8CF3C36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0BA7A804-6F77-4696-A457-00272D19B259}"/>
              </a:ext>
            </a:extLst>
          </p:cNvPr>
          <p:cNvSpPr>
            <a:spLocks noGrp="1"/>
          </p:cNvSpPr>
          <p:nvPr>
            <p:ph type="dt" sz="half" idx="10"/>
          </p:nvPr>
        </p:nvSpPr>
        <p:spPr/>
        <p:txBody>
          <a:bodyPr/>
          <a:lstStyle/>
          <a:p>
            <a:fld id="{2C2CED4B-2C06-4BF7-BA32-99A5394290B4}" type="datetimeFigureOut">
              <a:rPr lang="de-DE" smtClean="0"/>
              <a:pPr/>
              <a:t>24.02.2024</a:t>
            </a:fld>
            <a:endParaRPr lang="de-DE"/>
          </a:p>
        </p:txBody>
      </p:sp>
      <p:sp>
        <p:nvSpPr>
          <p:cNvPr id="6" name="Fußzeilenplatzhalter 5">
            <a:extLst>
              <a:ext uri="{FF2B5EF4-FFF2-40B4-BE49-F238E27FC236}">
                <a16:creationId xmlns:a16="http://schemas.microsoft.com/office/drawing/2014/main" xmlns="" id="{B74C6B65-4319-46B8-8270-5D96F31629A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AFE3CB0B-E1D8-44D4-87DA-3954225A213D}"/>
              </a:ext>
            </a:extLst>
          </p:cNvPr>
          <p:cNvSpPr>
            <a:spLocks noGrp="1"/>
          </p:cNvSpPr>
          <p:nvPr>
            <p:ph type="sldNum" sz="quarter" idx="12"/>
          </p:nvPr>
        </p:nvSpPr>
        <p:spPr/>
        <p:txBody>
          <a:body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1430112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7DCD0513-0431-4D01-B5CC-26186DFFE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1384A11C-1B57-457B-A102-33DF3395A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7EDC60BA-C3D6-4E5D-8DAD-2D3BED90B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CED4B-2C06-4BF7-BA32-99A5394290B4}" type="datetimeFigureOut">
              <a:rPr lang="de-DE" smtClean="0"/>
              <a:pPr/>
              <a:t>24.02.2024</a:t>
            </a:fld>
            <a:endParaRPr lang="de-DE"/>
          </a:p>
        </p:txBody>
      </p:sp>
      <p:sp>
        <p:nvSpPr>
          <p:cNvPr id="5" name="Fußzeilenplatzhalter 4">
            <a:extLst>
              <a:ext uri="{FF2B5EF4-FFF2-40B4-BE49-F238E27FC236}">
                <a16:creationId xmlns:a16="http://schemas.microsoft.com/office/drawing/2014/main" xmlns="" id="{5C2E99E3-E24D-4119-ABB5-F191385BF2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5F63EAD0-8946-4C69-857B-9B9107664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6648D-E598-4A73-8D2A-DE431AC872B8}" type="slidenum">
              <a:rPr lang="de-DE" smtClean="0"/>
              <a:pPr/>
              <a:t>‹Nr.›</a:t>
            </a:fld>
            <a:endParaRPr lang="de-DE"/>
          </a:p>
        </p:txBody>
      </p:sp>
    </p:spTree>
    <p:extLst>
      <p:ext uri="{BB962C8B-B14F-4D97-AF65-F5344CB8AC3E}">
        <p14:creationId xmlns:p14="http://schemas.microsoft.com/office/powerpoint/2010/main" xmlns="" val="1739491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deutscher-heilbaederverband.de/die-kur/ihr-kurort/"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anjaroehl.de/" TargetMode="External"/><Relationship Id="rId2" Type="http://schemas.openxmlformats.org/officeDocument/2006/relationships/hyperlink" Target="mailto:anjairinaroehl@gmail.com" TargetMode="External"/><Relationship Id="rId1" Type="http://schemas.openxmlformats.org/officeDocument/2006/relationships/slideLayout" Target="../slideLayouts/slideLayout2.xml"/><Relationship Id="rId4" Type="http://schemas.openxmlformats.org/officeDocument/2006/relationships/hyperlink" Target="http://www.verschickungsheime.d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welt.de/vermischtes/article121199495/Sie-dachten-hier-wuerde-ihren-Kindern-geholfen.html" TargetMode="External"/><Relationship Id="rId2" Type="http://schemas.openxmlformats.org/officeDocument/2006/relationships/hyperlink" Target="http://www.verschickungsheime.de/" TargetMode="External"/><Relationship Id="rId1" Type="http://schemas.openxmlformats.org/officeDocument/2006/relationships/slideLayout" Target="../slideLayouts/slideLayout2.xml"/><Relationship Id="rId4" Type="http://schemas.openxmlformats.org/officeDocument/2006/relationships/hyperlink" Target="https://sozialgeschichteonline.files.wordpress.com/2022/04/rocc88hl_verschickungskinder_vorverocc88ffentlichung.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a:extLst>
              <a:ext uri="{FF2B5EF4-FFF2-40B4-BE49-F238E27FC236}">
                <a16:creationId xmlns:a16="http://schemas.microsoft.com/office/drawing/2014/main" xmlns="" id="{CBA487E1-DD49-4116-96E2-0A85AF06B913}"/>
              </a:ext>
            </a:extLst>
          </p:cNvPr>
          <p:cNvSpPr>
            <a:spLocks noGrp="1"/>
          </p:cNvSpPr>
          <p:nvPr>
            <p:ph type="ctrTitle"/>
          </p:nvPr>
        </p:nvSpPr>
        <p:spPr>
          <a:solidFill>
            <a:schemeClr val="accent2">
              <a:lumMod val="40000"/>
              <a:lumOff val="60000"/>
            </a:schemeClr>
          </a:solidFill>
          <a:ln w="76200">
            <a:solidFill>
              <a:srgbClr val="7030A0"/>
            </a:solidFill>
          </a:ln>
        </p:spPr>
        <p:txBody>
          <a:bodyPr/>
          <a:lstStyle/>
          <a:p>
            <a:pPr eaLnBrk="1" hangingPunct="1"/>
            <a:r>
              <a:rPr lang="de-DE" altLang="de-DE" sz="3600" b="1" dirty="0"/>
              <a:t/>
            </a:r>
            <a:br>
              <a:rPr lang="de-DE" altLang="de-DE" sz="3600" b="1" dirty="0"/>
            </a:br>
            <a:r>
              <a:rPr lang="de-DE" altLang="de-DE" sz="3600" b="1" dirty="0" smtClean="0"/>
              <a:t>Kinder-Verschickung </a:t>
            </a:r>
            <a:r>
              <a:rPr lang="de-DE" altLang="de-DE" sz="3600" b="1" dirty="0"/>
              <a:t>in den </a:t>
            </a:r>
            <a:r>
              <a:rPr lang="de-DE" altLang="de-DE" sz="3600" b="1" dirty="0" smtClean="0"/>
              <a:t/>
            </a:r>
            <a:br>
              <a:rPr lang="de-DE" altLang="de-DE" sz="3600" b="1" dirty="0" smtClean="0"/>
            </a:br>
            <a:r>
              <a:rPr lang="de-DE" altLang="de-DE" sz="3600" b="1" dirty="0" smtClean="0"/>
              <a:t>50er bis 90er </a:t>
            </a:r>
            <a:r>
              <a:rPr lang="de-DE" altLang="de-DE" sz="3600" b="1" dirty="0"/>
              <a:t>Jahren </a:t>
            </a:r>
            <a:br>
              <a:rPr lang="de-DE" altLang="de-DE" sz="3600" b="1" dirty="0"/>
            </a:br>
            <a:endParaRPr lang="de-DE" altLang="de-DE" sz="3600" b="1" dirty="0"/>
          </a:p>
        </p:txBody>
      </p:sp>
      <p:sp>
        <p:nvSpPr>
          <p:cNvPr id="2051" name="Untertitel 2">
            <a:extLst>
              <a:ext uri="{FF2B5EF4-FFF2-40B4-BE49-F238E27FC236}">
                <a16:creationId xmlns:a16="http://schemas.microsoft.com/office/drawing/2014/main" xmlns="" id="{9D897FCC-5DF2-4B1C-8283-3108852EB13D}"/>
              </a:ext>
            </a:extLst>
          </p:cNvPr>
          <p:cNvSpPr>
            <a:spLocks noGrp="1"/>
          </p:cNvSpPr>
          <p:nvPr>
            <p:ph type="subTitle" idx="1"/>
          </p:nvPr>
        </p:nvSpPr>
        <p:spPr>
          <a:xfrm>
            <a:off x="2895600" y="4221163"/>
            <a:ext cx="6400800" cy="1439862"/>
          </a:xfrm>
          <a:solidFill>
            <a:schemeClr val="accent1">
              <a:lumMod val="40000"/>
              <a:lumOff val="60000"/>
            </a:schemeClr>
          </a:solidFill>
        </p:spPr>
        <p:txBody>
          <a:bodyPr/>
          <a:lstStyle/>
          <a:p>
            <a:pPr eaLnBrk="1" hangingPunct="1"/>
            <a:endParaRPr lang="de-DE" altLang="de-DE" sz="2800" b="1" dirty="0">
              <a:latin typeface="Arial" panose="020B0604020202020204" pitchFamily="34" charset="0"/>
              <a:cs typeface="Arial" panose="020B0604020202020204" pitchFamily="34" charset="0"/>
            </a:endParaRPr>
          </a:p>
          <a:p>
            <a:pPr eaLnBrk="1" hangingPunct="1"/>
            <a:r>
              <a:rPr lang="de-DE" altLang="de-DE" sz="2800" b="1" dirty="0">
                <a:latin typeface="Arial" panose="020B0604020202020204" pitchFamily="34" charset="0"/>
                <a:cs typeface="Arial" panose="020B0604020202020204" pitchFamily="34" charset="0"/>
              </a:rPr>
              <a:t>Ein lange vergessenes Thema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xmlns="" id="{1C48583A-AFD7-4250-921D-17368F1781E9}"/>
              </a:ext>
            </a:extLst>
          </p:cNvPr>
          <p:cNvSpPr>
            <a:spLocks noGrp="1"/>
          </p:cNvSpPr>
          <p:nvPr>
            <p:ph type="title"/>
          </p:nvPr>
        </p:nvSpPr>
        <p:spPr>
          <a:xfrm>
            <a:off x="418641" y="274639"/>
            <a:ext cx="11071952" cy="1425575"/>
          </a:xfrm>
          <a:solidFill>
            <a:schemeClr val="accent2">
              <a:lumMod val="40000"/>
              <a:lumOff val="60000"/>
            </a:schemeClr>
          </a:solidFill>
        </p:spPr>
        <p:txBody>
          <a:bodyPr/>
          <a:lstStyle/>
          <a:p>
            <a:r>
              <a:rPr lang="de-DE" altLang="de-DE" dirty="0"/>
              <a:t>Abgrenzung </a:t>
            </a:r>
            <a:r>
              <a:rPr lang="de-DE" altLang="de-DE" dirty="0" smtClean="0"/>
              <a:t>  „</a:t>
            </a:r>
            <a:r>
              <a:rPr lang="de-DE" altLang="de-DE" dirty="0"/>
              <a:t>NS- Kinderlandverschickung“</a:t>
            </a:r>
          </a:p>
        </p:txBody>
      </p:sp>
      <p:sp>
        <p:nvSpPr>
          <p:cNvPr id="8195" name="Inhaltsplatzhalter 2">
            <a:extLst>
              <a:ext uri="{FF2B5EF4-FFF2-40B4-BE49-F238E27FC236}">
                <a16:creationId xmlns:a16="http://schemas.microsoft.com/office/drawing/2014/main" xmlns="" id="{5E9BE6BA-2F19-48F3-A08E-5993AD1BE99D}"/>
              </a:ext>
            </a:extLst>
          </p:cNvPr>
          <p:cNvSpPr>
            <a:spLocks noGrp="1"/>
          </p:cNvSpPr>
          <p:nvPr>
            <p:ph sz="half" idx="1"/>
          </p:nvPr>
        </p:nvSpPr>
        <p:spPr>
          <a:xfrm>
            <a:off x="1981200" y="1773238"/>
            <a:ext cx="4038600" cy="4679950"/>
          </a:xfrm>
        </p:spPr>
        <p:txBody>
          <a:bodyPr/>
          <a:lstStyle/>
          <a:p>
            <a:pPr marL="514350" indent="-514350">
              <a:buFont typeface="Arial" panose="020B0604020202020204" pitchFamily="34" charset="0"/>
              <a:buAutoNum type="arabicPeriod"/>
            </a:pPr>
            <a:r>
              <a:rPr lang="de-DE" altLang="de-DE" sz="1800" b="1"/>
              <a:t>NS-Staatliche Anordnung, kriegsbedingt, ab 1941</a:t>
            </a:r>
          </a:p>
          <a:p>
            <a:pPr marL="514350" indent="-514350">
              <a:buFont typeface="Arial" panose="020B0604020202020204" pitchFamily="34" charset="0"/>
              <a:buAutoNum type="arabicPeriod"/>
            </a:pPr>
            <a:r>
              <a:rPr lang="de-DE" altLang="de-DE" sz="1800" b="1"/>
              <a:t>Undeutlich</a:t>
            </a:r>
            <a:r>
              <a:rPr lang="de-DE" altLang="de-DE" sz="1800"/>
              <a:t> begrenzte Zeitdauer</a:t>
            </a:r>
          </a:p>
          <a:p>
            <a:pPr marL="514350" indent="-514350">
              <a:buFont typeface="Arial" panose="020B0604020202020204" pitchFamily="34" charset="0"/>
              <a:buAutoNum type="arabicPeriod"/>
            </a:pPr>
            <a:r>
              <a:rPr lang="de-DE" altLang="de-DE" sz="1800" b="1"/>
              <a:t>Ziel:</a:t>
            </a:r>
            <a:r>
              <a:rPr lang="de-DE" altLang="de-DE" sz="1800"/>
              <a:t> Kinder aus den bombengefährdeten Gebieten aufs Land hinauszubringen, </a:t>
            </a:r>
            <a:r>
              <a:rPr lang="de-DE" altLang="de-DE" sz="1800" b="1"/>
              <a:t>Militär-Nachwuchs-Schulung</a:t>
            </a:r>
          </a:p>
          <a:p>
            <a:pPr marL="514350" indent="-514350">
              <a:buFont typeface="Arial" panose="020B0604020202020204" pitchFamily="34" charset="0"/>
              <a:buAutoNum type="arabicPeriod"/>
            </a:pPr>
            <a:r>
              <a:rPr lang="de-DE" altLang="de-DE" sz="1800" b="1"/>
              <a:t>Kinder</a:t>
            </a:r>
            <a:r>
              <a:rPr lang="de-DE" altLang="de-DE" sz="1800"/>
              <a:t> wurden </a:t>
            </a:r>
            <a:r>
              <a:rPr lang="de-DE" altLang="de-DE" sz="1800" b="1"/>
              <a:t>„klassenweise“ </a:t>
            </a:r>
            <a:r>
              <a:rPr lang="de-DE" altLang="de-DE" sz="1800"/>
              <a:t>zusammen mit ihren </a:t>
            </a:r>
            <a:r>
              <a:rPr lang="de-DE" altLang="de-DE" sz="1800" b="1"/>
              <a:t>Lehrern </a:t>
            </a:r>
            <a:r>
              <a:rPr lang="de-DE" altLang="de-DE" sz="1800"/>
              <a:t>in Zeltlager, Scheunen oder leerstehende Gehöfte verschickt, deren </a:t>
            </a:r>
            <a:r>
              <a:rPr lang="de-DE" altLang="de-DE" sz="1800" b="1"/>
              <a:t>Leitung</a:t>
            </a:r>
            <a:r>
              <a:rPr lang="de-DE" altLang="de-DE" sz="1800"/>
              <a:t> hatten die zT. erst 18-jährigen </a:t>
            </a:r>
            <a:r>
              <a:rPr lang="de-DE" altLang="de-DE" sz="1800" b="1"/>
              <a:t>HJ-Führer  </a:t>
            </a:r>
          </a:p>
          <a:p>
            <a:pPr marL="514350" indent="-514350">
              <a:buFont typeface="Arial" panose="020B0604020202020204" pitchFamily="34" charset="0"/>
              <a:buAutoNum type="arabicPeriod"/>
            </a:pPr>
            <a:r>
              <a:rPr lang="de-DE" altLang="de-DE" sz="1800" b="1"/>
              <a:t>Gruppenweise </a:t>
            </a:r>
            <a:r>
              <a:rPr lang="de-DE" altLang="de-DE" sz="1800"/>
              <a:t>Verbringung, Altersschwerpunkt: </a:t>
            </a:r>
            <a:r>
              <a:rPr lang="de-DE" altLang="de-DE" sz="1800" b="1"/>
              <a:t>Schulalter </a:t>
            </a:r>
          </a:p>
        </p:txBody>
      </p:sp>
      <p:pic>
        <p:nvPicPr>
          <p:cNvPr id="8196" name="Inhaltsplatzhalter 4" descr="Kinderlandverschickung 1941.jpg">
            <a:extLst>
              <a:ext uri="{FF2B5EF4-FFF2-40B4-BE49-F238E27FC236}">
                <a16:creationId xmlns:a16="http://schemas.microsoft.com/office/drawing/2014/main" xmlns="" id="{29D35804-CABF-4B32-BDB5-2B6D085EDC8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096001" y="3082925"/>
            <a:ext cx="4321175" cy="2794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xmlns="" id="{F5BFA8B2-E2F0-4849-A79D-CEC63B1D93C8}"/>
              </a:ext>
            </a:extLst>
          </p:cNvPr>
          <p:cNvSpPr>
            <a:spLocks noGrp="1"/>
          </p:cNvSpPr>
          <p:nvPr>
            <p:ph type="title"/>
          </p:nvPr>
        </p:nvSpPr>
        <p:spPr>
          <a:xfrm>
            <a:off x="2168486" y="2083853"/>
            <a:ext cx="8229600" cy="2303462"/>
          </a:xfrm>
          <a:solidFill>
            <a:srgbClr val="C00000"/>
          </a:solidFill>
        </p:spPr>
        <p:txBody>
          <a:bodyPr/>
          <a:lstStyle/>
          <a:p>
            <a:r>
              <a:rPr lang="de-DE" altLang="de-DE" b="1" dirty="0"/>
              <a:t>Beispiel Norderney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a:extLst>
              <a:ext uri="{FF2B5EF4-FFF2-40B4-BE49-F238E27FC236}">
                <a16:creationId xmlns:a16="http://schemas.microsoft.com/office/drawing/2014/main" xmlns="" id="{2BABC06A-4E81-49EE-BFAA-9020668A8F55}"/>
              </a:ext>
            </a:extLst>
          </p:cNvPr>
          <p:cNvSpPr>
            <a:spLocks noGrp="1"/>
          </p:cNvSpPr>
          <p:nvPr>
            <p:ph type="title"/>
          </p:nvPr>
        </p:nvSpPr>
        <p:spPr>
          <a:xfrm>
            <a:off x="838200" y="365125"/>
            <a:ext cx="10515600" cy="1133169"/>
          </a:xfrm>
          <a:solidFill>
            <a:schemeClr val="accent2">
              <a:lumMod val="40000"/>
              <a:lumOff val="60000"/>
            </a:schemeClr>
          </a:solidFill>
        </p:spPr>
        <p:txBody>
          <a:bodyPr>
            <a:normAutofit/>
          </a:bodyPr>
          <a:lstStyle/>
          <a:p>
            <a:r>
              <a:rPr lang="de-DE" altLang="de-DE" dirty="0"/>
              <a:t>Geschichte der </a:t>
            </a:r>
            <a:r>
              <a:rPr lang="de-DE" altLang="de-DE" dirty="0" smtClean="0"/>
              <a:t>Kinderheilstätte </a:t>
            </a:r>
            <a:r>
              <a:rPr lang="de-DE" altLang="de-DE" dirty="0" err="1" smtClean="0"/>
              <a:t>Norderney</a:t>
            </a:r>
            <a:endParaRPr lang="de-DE" altLang="de-DE" dirty="0"/>
          </a:p>
        </p:txBody>
      </p:sp>
      <p:sp>
        <p:nvSpPr>
          <p:cNvPr id="12291" name="Inhaltsplatzhalter 2">
            <a:extLst>
              <a:ext uri="{FF2B5EF4-FFF2-40B4-BE49-F238E27FC236}">
                <a16:creationId xmlns:a16="http://schemas.microsoft.com/office/drawing/2014/main" xmlns="" id="{AB52D5E9-740E-4C2E-A661-A962B9D351B4}"/>
              </a:ext>
            </a:extLst>
          </p:cNvPr>
          <p:cNvSpPr>
            <a:spLocks noGrp="1"/>
          </p:cNvSpPr>
          <p:nvPr>
            <p:ph sz="half" idx="1"/>
          </p:nvPr>
        </p:nvSpPr>
        <p:spPr>
          <a:xfrm>
            <a:off x="-1073019" y="4077478"/>
            <a:ext cx="195942" cy="550506"/>
          </a:xfrm>
        </p:spPr>
        <p:txBody>
          <a:bodyPr>
            <a:normAutofit lnSpcReduction="10000"/>
          </a:bodyPr>
          <a:lstStyle/>
          <a:p>
            <a:pPr marL="0" indent="0">
              <a:buNone/>
            </a:pPr>
            <a:endParaRPr lang="de-DE" altLang="de-DE" sz="3600" dirty="0"/>
          </a:p>
        </p:txBody>
      </p:sp>
      <p:pic>
        <p:nvPicPr>
          <p:cNvPr id="12292" name="Inhaltsplatzhalter 4" descr="220px-Die_Gartenlaube_(1885)_b_605.jpg">
            <a:extLst>
              <a:ext uri="{FF2B5EF4-FFF2-40B4-BE49-F238E27FC236}">
                <a16:creationId xmlns:a16="http://schemas.microsoft.com/office/drawing/2014/main" xmlns="" id="{807F0BDB-4C4F-44BA-BBFE-98A9102D993F}"/>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211355" y="1989139"/>
            <a:ext cx="7916895" cy="4535487"/>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xmlns="" id="{24FF6B33-8743-4527-B08E-A942A7703F89}"/>
              </a:ext>
            </a:extLst>
          </p:cNvPr>
          <p:cNvSpPr>
            <a:spLocks noGrp="1"/>
          </p:cNvSpPr>
          <p:nvPr>
            <p:ph type="title"/>
          </p:nvPr>
        </p:nvSpPr>
        <p:spPr>
          <a:xfrm>
            <a:off x="838200" y="365126"/>
            <a:ext cx="10515600" cy="833360"/>
          </a:xfrm>
          <a:solidFill>
            <a:schemeClr val="accent2">
              <a:lumMod val="40000"/>
              <a:lumOff val="60000"/>
            </a:schemeClr>
          </a:solidFill>
        </p:spPr>
        <p:txBody>
          <a:bodyPr>
            <a:normAutofit fontScale="90000"/>
          </a:bodyPr>
          <a:lstStyle/>
          <a:p>
            <a:r>
              <a:rPr lang="de-DE" altLang="de-DE" dirty="0"/>
              <a:t>Seehospiz Norderney – Kinder-Verschickungen</a:t>
            </a:r>
          </a:p>
        </p:txBody>
      </p:sp>
      <p:sp>
        <p:nvSpPr>
          <p:cNvPr id="14339" name="Inhaltsplatzhalter 2">
            <a:extLst>
              <a:ext uri="{FF2B5EF4-FFF2-40B4-BE49-F238E27FC236}">
                <a16:creationId xmlns:a16="http://schemas.microsoft.com/office/drawing/2014/main" xmlns="" id="{D34DA8BF-7ADD-4649-956C-993BDE31B633}"/>
              </a:ext>
            </a:extLst>
          </p:cNvPr>
          <p:cNvSpPr>
            <a:spLocks noGrp="1"/>
          </p:cNvSpPr>
          <p:nvPr>
            <p:ph idx="1"/>
          </p:nvPr>
        </p:nvSpPr>
        <p:spPr>
          <a:xfrm>
            <a:off x="1981200" y="1380931"/>
            <a:ext cx="8229600" cy="4927795"/>
          </a:xfrm>
        </p:spPr>
        <p:txBody>
          <a:bodyPr>
            <a:normAutofit/>
          </a:bodyPr>
          <a:lstStyle/>
          <a:p>
            <a:r>
              <a:rPr lang="de-DE" altLang="de-DE" sz="2400" b="1" dirty="0">
                <a:solidFill>
                  <a:srgbClr val="FF0000"/>
                </a:solidFill>
              </a:rPr>
              <a:t>1882/1886:</a:t>
            </a:r>
            <a:r>
              <a:rPr lang="de-DE" altLang="de-DE" sz="2400" b="1" dirty="0"/>
              <a:t> Norderney Seehospiz: </a:t>
            </a:r>
            <a:r>
              <a:rPr lang="de-DE" altLang="de-DE" sz="2400" dirty="0"/>
              <a:t>Gründungsinitiative: Prof. Beneke, Anlaufen des Kurbetriebs: 2000 Kinder</a:t>
            </a:r>
            <a:endParaRPr lang="de-DE" altLang="de-DE" sz="2400" b="1" dirty="0"/>
          </a:p>
          <a:p>
            <a:r>
              <a:rPr lang="de-DE" altLang="de-DE" sz="2400" b="1" dirty="0"/>
              <a:t>1914: Lazarett </a:t>
            </a:r>
            <a:r>
              <a:rPr lang="de-DE" altLang="de-DE" sz="2400" dirty="0"/>
              <a:t>und Verwüstung</a:t>
            </a:r>
          </a:p>
          <a:p>
            <a:r>
              <a:rPr lang="de-DE" altLang="de-DE" sz="2400" b="1" dirty="0"/>
              <a:t>1928 </a:t>
            </a:r>
            <a:r>
              <a:rPr lang="de-DE" altLang="de-DE" sz="2400" dirty="0"/>
              <a:t>wurden erneut </a:t>
            </a:r>
            <a:r>
              <a:rPr lang="de-DE" altLang="de-DE" sz="2400" b="1" dirty="0"/>
              <a:t>2221 Kinder </a:t>
            </a:r>
            <a:r>
              <a:rPr lang="de-DE" altLang="de-DE" sz="2400" dirty="0"/>
              <a:t>im Seehospiz aufgenommen</a:t>
            </a:r>
          </a:p>
          <a:p>
            <a:r>
              <a:rPr lang="de-DE" altLang="de-DE" sz="2400" b="1" dirty="0"/>
              <a:t>1938</a:t>
            </a:r>
            <a:r>
              <a:rPr lang="de-DE" altLang="de-DE" sz="2400" dirty="0"/>
              <a:t>: </a:t>
            </a:r>
            <a:r>
              <a:rPr lang="de-DE" altLang="de-DE" sz="2400" b="1" dirty="0"/>
              <a:t>NSV-Heim:</a:t>
            </a:r>
            <a:r>
              <a:rPr lang="de-DE" altLang="de-DE" sz="2400" dirty="0"/>
              <a:t> Reichsjugenderholungsheim</a:t>
            </a:r>
          </a:p>
          <a:p>
            <a:r>
              <a:rPr lang="de-DE" altLang="de-DE" sz="2400" b="1" dirty="0"/>
              <a:t>1939: </a:t>
            </a:r>
            <a:r>
              <a:rPr lang="de-DE" altLang="de-DE" sz="2400" dirty="0"/>
              <a:t>Wehrmachtsübernahme, </a:t>
            </a:r>
            <a:r>
              <a:rPr lang="de-DE" altLang="de-DE" sz="2400" b="1" dirty="0"/>
              <a:t>Lazarett</a:t>
            </a:r>
          </a:p>
          <a:p>
            <a:endParaRPr lang="de-DE" altLang="de-DE" sz="2400" b="1" dirty="0"/>
          </a:p>
          <a:p>
            <a:r>
              <a:rPr lang="de-DE" altLang="de-DE" sz="2400" b="1" dirty="0"/>
              <a:t>1948:</a:t>
            </a:r>
            <a:r>
              <a:rPr lang="de-DE" altLang="de-DE" sz="2400" dirty="0"/>
              <a:t> </a:t>
            </a:r>
            <a:r>
              <a:rPr lang="de-DE" altLang="de-DE" sz="2400" b="1" dirty="0"/>
              <a:t>Diakonissen</a:t>
            </a:r>
            <a:r>
              <a:rPr lang="de-DE" altLang="de-DE" sz="2400" dirty="0"/>
              <a:t> Mutterhaus Stettin mit 400 Kindern</a:t>
            </a:r>
          </a:p>
          <a:p>
            <a:r>
              <a:rPr lang="de-DE" altLang="de-DE" sz="2400" b="1" dirty="0">
                <a:solidFill>
                  <a:srgbClr val="FF0000"/>
                </a:solidFill>
              </a:rPr>
              <a:t>1957 – 1983</a:t>
            </a:r>
            <a:r>
              <a:rPr lang="de-DE" altLang="de-DE" sz="2400" dirty="0"/>
              <a:t>: Leitung: </a:t>
            </a:r>
            <a:r>
              <a:rPr lang="de-DE" altLang="de-DE" sz="2400" b="1" dirty="0"/>
              <a:t>Prof. Dr. Menger: Forschung</a:t>
            </a:r>
          </a:p>
          <a:p>
            <a:r>
              <a:rPr lang="de-DE" altLang="de-DE" sz="2400" b="1" dirty="0"/>
              <a:t>1986: </a:t>
            </a:r>
            <a:r>
              <a:rPr lang="de-DE" altLang="de-DE" sz="2400" dirty="0"/>
              <a:t>„Wo Leid und Liebe sich begegnen“: 100 Jahre Seehospiz:  „Hilfe, Heilung, liebevolle Betreuung“</a:t>
            </a:r>
          </a:p>
          <a:p>
            <a:endParaRPr lang="de-DE" alt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xmlns="" id="{5F3094BE-16A7-4D4F-94A7-C1963C8EF6A4}"/>
              </a:ext>
            </a:extLst>
          </p:cNvPr>
          <p:cNvSpPr>
            <a:spLocks noGrp="1"/>
          </p:cNvSpPr>
          <p:nvPr>
            <p:ph type="title"/>
          </p:nvPr>
        </p:nvSpPr>
        <p:spPr>
          <a:xfrm>
            <a:off x="838200" y="365126"/>
            <a:ext cx="10515600" cy="866516"/>
          </a:xfrm>
          <a:solidFill>
            <a:srgbClr val="FFC000"/>
          </a:solidFill>
        </p:spPr>
        <p:txBody>
          <a:bodyPr/>
          <a:lstStyle/>
          <a:p>
            <a:r>
              <a:rPr lang="de-DE" altLang="de-DE" dirty="0"/>
              <a:t>Zitate aus Norderney </a:t>
            </a:r>
            <a:r>
              <a:rPr lang="de-DE" altLang="de-DE" sz="2400" dirty="0"/>
              <a:t>( </a:t>
            </a:r>
            <a:r>
              <a:rPr lang="de-DE" altLang="de-DE" sz="2400" dirty="0" smtClean="0"/>
              <a:t>nur vom 29.9</a:t>
            </a:r>
            <a:r>
              <a:rPr lang="de-DE" altLang="de-DE" sz="2400" dirty="0"/>
              <a:t>.   -  25.11.19 )</a:t>
            </a:r>
          </a:p>
        </p:txBody>
      </p:sp>
      <p:sp>
        <p:nvSpPr>
          <p:cNvPr id="19459" name="Inhaltsplatzhalter 2">
            <a:extLst>
              <a:ext uri="{FF2B5EF4-FFF2-40B4-BE49-F238E27FC236}">
                <a16:creationId xmlns:a16="http://schemas.microsoft.com/office/drawing/2014/main" xmlns="" id="{E556B1D0-7627-4B30-9549-00E4E9A613C1}"/>
              </a:ext>
            </a:extLst>
          </p:cNvPr>
          <p:cNvSpPr>
            <a:spLocks noGrp="1"/>
          </p:cNvSpPr>
          <p:nvPr>
            <p:ph idx="1"/>
          </p:nvPr>
        </p:nvSpPr>
        <p:spPr>
          <a:xfrm>
            <a:off x="815247" y="1600199"/>
            <a:ext cx="10532125" cy="5065006"/>
          </a:xfrm>
          <a:solidFill>
            <a:schemeClr val="tx1"/>
          </a:solidFill>
        </p:spPr>
        <p:txBody>
          <a:bodyPr>
            <a:noAutofit/>
          </a:bodyPr>
          <a:lstStyle/>
          <a:p>
            <a:r>
              <a:rPr lang="de-DE" altLang="de-DE" dirty="0" smtClean="0">
                <a:solidFill>
                  <a:schemeClr val="bg1"/>
                </a:solidFill>
              </a:rPr>
              <a:t>…</a:t>
            </a:r>
            <a:r>
              <a:rPr lang="de-DE" altLang="de-DE" dirty="0">
                <a:solidFill>
                  <a:schemeClr val="bg1"/>
                </a:solidFill>
              </a:rPr>
              <a:t>zwang ihn, das Erbrochene vom Boden zu verzehren</a:t>
            </a:r>
          </a:p>
          <a:p>
            <a:r>
              <a:rPr lang="de-DE" altLang="de-DE" dirty="0">
                <a:solidFill>
                  <a:srgbClr val="FF0000"/>
                </a:solidFill>
              </a:rPr>
              <a:t>…Mit einem </a:t>
            </a:r>
            <a:r>
              <a:rPr lang="de-DE" altLang="de-DE" dirty="0" smtClean="0">
                <a:solidFill>
                  <a:srgbClr val="FF0000"/>
                </a:solidFill>
              </a:rPr>
              <a:t>Holzstück…sie ging </a:t>
            </a:r>
            <a:r>
              <a:rPr lang="de-DE" altLang="de-DE" dirty="0">
                <a:solidFill>
                  <a:srgbClr val="FF0000"/>
                </a:solidFill>
              </a:rPr>
              <a:t>von Bett zu Bett und verprügelte jeden</a:t>
            </a:r>
          </a:p>
          <a:p>
            <a:r>
              <a:rPr lang="de-DE" altLang="de-DE" dirty="0">
                <a:solidFill>
                  <a:schemeClr val="bg1"/>
                </a:solidFill>
              </a:rPr>
              <a:t>..Ein Junge wurde besonders schikaniert… Die “Tante” sperrte ihn für eine halbe Stunde in eine engen Besenspind…Das unglaubliche Schreien und Weinen werde ich bis heute nicht vergessen, weil ihm gesagt wurde, dass er für immer dort eingesperrt bleiben würde. </a:t>
            </a:r>
          </a:p>
          <a:p>
            <a:r>
              <a:rPr lang="de-DE" altLang="de-DE" dirty="0">
                <a:solidFill>
                  <a:srgbClr val="FF0000"/>
                </a:solidFill>
              </a:rPr>
              <a:t>…Ein anderes Mal musste er sich nackt ausziehen und an die Wand stellen, und dann befahl die nette Tante, dass JEDER von uns (Jungen und Mädchen) in einer Schlange an ihm vorbeigehen musste und ihn entweder einmal hauen oder treten sollte... </a:t>
            </a:r>
          </a:p>
          <a:p>
            <a:pPr algn="r">
              <a:buFont typeface="Arial" panose="020B0604020202020204" pitchFamily="34" charset="0"/>
              <a:buNone/>
            </a:pPr>
            <a:endParaRPr lang="de-DE" altLang="de-DE" sz="2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23000"/>
          </a:xfrm>
          <a:solidFill>
            <a:schemeClr val="accent4"/>
          </a:solidFill>
        </p:spPr>
        <p:txBody>
          <a:bodyPr/>
          <a:lstStyle/>
          <a:p>
            <a:r>
              <a:rPr lang="de-DE" altLang="de-DE" dirty="0" smtClean="0"/>
              <a:t>Zitate aus </a:t>
            </a:r>
            <a:r>
              <a:rPr lang="de-DE" altLang="de-DE" dirty="0" err="1" smtClean="0"/>
              <a:t>Norderney</a:t>
            </a:r>
            <a:r>
              <a:rPr lang="de-DE" altLang="de-DE" dirty="0" smtClean="0"/>
              <a:t> - Fortsetzung</a:t>
            </a:r>
            <a:endParaRPr lang="de-DE" dirty="0"/>
          </a:p>
        </p:txBody>
      </p:sp>
      <p:sp>
        <p:nvSpPr>
          <p:cNvPr id="3" name="Inhaltsplatzhalter 2"/>
          <p:cNvSpPr>
            <a:spLocks noGrp="1"/>
          </p:cNvSpPr>
          <p:nvPr>
            <p:ph idx="1"/>
          </p:nvPr>
        </p:nvSpPr>
        <p:spPr>
          <a:xfrm>
            <a:off x="838200" y="1825624"/>
            <a:ext cx="10515600" cy="4707377"/>
          </a:xfrm>
          <a:solidFill>
            <a:schemeClr val="tx1"/>
          </a:solidFill>
        </p:spPr>
        <p:txBody>
          <a:bodyPr/>
          <a:lstStyle/>
          <a:p>
            <a:r>
              <a:rPr lang="de-DE" altLang="de-DE" dirty="0" smtClean="0">
                <a:solidFill>
                  <a:schemeClr val="bg1"/>
                </a:solidFill>
              </a:rPr>
              <a:t>…Im Essenssaal vor allen anderen in die Ecke stellen </a:t>
            </a:r>
          </a:p>
          <a:p>
            <a:r>
              <a:rPr lang="de-DE" altLang="de-DE" dirty="0" smtClean="0">
                <a:solidFill>
                  <a:srgbClr val="FF0000"/>
                </a:solidFill>
              </a:rPr>
              <a:t>…Nachts …mehrere Stunden auf einen Stuhl im kalten Gang, der hell beleuchtet war, mit dem Gesicht zur Wand setzen</a:t>
            </a:r>
          </a:p>
          <a:p>
            <a:r>
              <a:rPr lang="de-DE" altLang="de-DE" dirty="0" smtClean="0">
                <a:solidFill>
                  <a:schemeClr val="bg1"/>
                </a:solidFill>
              </a:rPr>
              <a:t>…Haben Kinder das Laken zerwühlt, so wurden sie angeschnallt. </a:t>
            </a:r>
          </a:p>
          <a:p>
            <a:r>
              <a:rPr lang="de-DE" altLang="de-DE" dirty="0" smtClean="0">
                <a:solidFill>
                  <a:srgbClr val="FF0000"/>
                </a:solidFill>
              </a:rPr>
              <a:t>…nichts zu trinken bekommen, weil die Tanten und Schwestern besorgt waren, dass wir bettnässten. Ich habe damals mit einem anderen Jungen zusammen in einer Toilette aus der hohlen Hand das Spülwasser getrunken</a:t>
            </a:r>
          </a:p>
          <a:p>
            <a:pPr algn="r">
              <a:buNone/>
            </a:pPr>
            <a:endParaRPr lang="de-DE" altLang="de-DE" dirty="0" smtClean="0">
              <a:solidFill>
                <a:schemeClr val="bg1"/>
              </a:solidFill>
            </a:endParaRPr>
          </a:p>
          <a:p>
            <a:pPr algn="r">
              <a:buNone/>
            </a:pPr>
            <a:r>
              <a:rPr lang="de-DE" altLang="de-DE" dirty="0" smtClean="0">
                <a:solidFill>
                  <a:schemeClr val="bg1"/>
                </a:solidFill>
              </a:rPr>
              <a:t>(</a:t>
            </a:r>
            <a:r>
              <a:rPr lang="de-DE" altLang="de-DE" i="1" dirty="0" smtClean="0">
                <a:solidFill>
                  <a:schemeClr val="bg1"/>
                </a:solidFill>
              </a:rPr>
              <a:t>Alle Zitate von der Webseite: www.verschickungsheime.de)</a:t>
            </a:r>
          </a:p>
          <a:p>
            <a:endParaRPr lang="de-D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xmlns="" id="{0337CF99-CAD1-4C55-AD95-345151B7113A}"/>
              </a:ext>
            </a:extLst>
          </p:cNvPr>
          <p:cNvSpPr>
            <a:spLocks noGrp="1"/>
          </p:cNvSpPr>
          <p:nvPr>
            <p:ph type="title"/>
          </p:nvPr>
        </p:nvSpPr>
        <p:spPr>
          <a:solidFill>
            <a:srgbClr val="FFC000"/>
          </a:solidFill>
        </p:spPr>
        <p:txBody>
          <a:bodyPr/>
          <a:lstStyle/>
          <a:p>
            <a:r>
              <a:rPr lang="de-DE" altLang="de-DE" dirty="0"/>
              <a:t> F. H. / vor Norderney ( Brief ) </a:t>
            </a:r>
          </a:p>
        </p:txBody>
      </p:sp>
      <p:pic>
        <p:nvPicPr>
          <p:cNvPr id="15363" name="Picture 5" descr="C:\Users\Samsung\Pictures\Saved Pictures\IMG_0898.JPG">
            <a:extLst>
              <a:ext uri="{FF2B5EF4-FFF2-40B4-BE49-F238E27FC236}">
                <a16:creationId xmlns:a16="http://schemas.microsoft.com/office/drawing/2014/main" xmlns="" id="{743427C4-3703-4C54-8606-8CEF7F37EAFF}"/>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635250" y="1600201"/>
            <a:ext cx="6921500" cy="4525963"/>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xmlns="" id="{51E92C56-C751-4BD8-8F9F-286107C489B6}"/>
              </a:ext>
            </a:extLst>
          </p:cNvPr>
          <p:cNvSpPr>
            <a:spLocks noGrp="1"/>
          </p:cNvSpPr>
          <p:nvPr>
            <p:ph type="title"/>
          </p:nvPr>
        </p:nvSpPr>
        <p:spPr>
          <a:solidFill>
            <a:srgbClr val="FFC000"/>
          </a:solidFill>
        </p:spPr>
        <p:txBody>
          <a:bodyPr/>
          <a:lstStyle/>
          <a:p>
            <a:r>
              <a:rPr lang="de-DE" altLang="de-DE"/>
              <a:t>F.H. nach Norderney</a:t>
            </a:r>
          </a:p>
        </p:txBody>
      </p:sp>
      <p:pic>
        <p:nvPicPr>
          <p:cNvPr id="16387" name="Picture 2" descr="C:\Users\Samsung\Pictures\Saved Pictures\8db36fde-9404-4055-85d2-32f410aa71bf.JPG">
            <a:extLst>
              <a:ext uri="{FF2B5EF4-FFF2-40B4-BE49-F238E27FC236}">
                <a16:creationId xmlns:a16="http://schemas.microsoft.com/office/drawing/2014/main" xmlns="" id="{5579E20B-8C7C-4281-8CCB-0AA4C043BE2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855914" y="1628776"/>
            <a:ext cx="6573837" cy="4525963"/>
          </a:xfr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xmlns="" id="{DBF2E1FE-2400-4756-8A77-D13E33691465}"/>
              </a:ext>
            </a:extLst>
          </p:cNvPr>
          <p:cNvSpPr>
            <a:spLocks noGrp="1"/>
          </p:cNvSpPr>
          <p:nvPr>
            <p:ph type="title"/>
          </p:nvPr>
        </p:nvSpPr>
        <p:spPr>
          <a:xfrm>
            <a:off x="838200" y="374457"/>
            <a:ext cx="10515600" cy="931830"/>
          </a:xfrm>
          <a:solidFill>
            <a:srgbClr val="FFC000"/>
          </a:solidFill>
        </p:spPr>
        <p:txBody>
          <a:bodyPr/>
          <a:lstStyle/>
          <a:p>
            <a:r>
              <a:rPr lang="de-DE" altLang="de-DE"/>
              <a:t>Von der Mutter abgewandt</a:t>
            </a:r>
          </a:p>
        </p:txBody>
      </p:sp>
      <p:pic>
        <p:nvPicPr>
          <p:cNvPr id="17411" name="Picture 2" descr="C:\Users\Samsung\Pictures\Saved Pictures\IMG_3508.jpg">
            <a:extLst>
              <a:ext uri="{FF2B5EF4-FFF2-40B4-BE49-F238E27FC236}">
                <a16:creationId xmlns:a16="http://schemas.microsoft.com/office/drawing/2014/main" xmlns="" id="{3A6DD574-6EEB-4246-BF91-6D4A22AE372B}"/>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078164" y="1600201"/>
            <a:ext cx="6035675" cy="4525963"/>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xmlns="" id="{253D99AC-8D9E-4157-AB28-EB0CEB0B87F9}"/>
              </a:ext>
            </a:extLst>
          </p:cNvPr>
          <p:cNvSpPr>
            <a:spLocks noGrp="1"/>
          </p:cNvSpPr>
          <p:nvPr>
            <p:ph type="title"/>
          </p:nvPr>
        </p:nvSpPr>
        <p:spPr>
          <a:xfrm>
            <a:off x="838200" y="365126"/>
            <a:ext cx="10515600" cy="745218"/>
          </a:xfrm>
          <a:solidFill>
            <a:srgbClr val="FFC000"/>
          </a:solidFill>
        </p:spPr>
        <p:txBody>
          <a:bodyPr/>
          <a:lstStyle/>
          <a:p>
            <a:r>
              <a:rPr lang="de-DE" altLang="de-DE"/>
              <a:t>Ein Jahr nicht gesprochen</a:t>
            </a:r>
          </a:p>
        </p:txBody>
      </p:sp>
      <p:pic>
        <p:nvPicPr>
          <p:cNvPr id="18435" name="Inhaltsplatzhalter 3" descr="IMG_3510.jpg">
            <a:extLst>
              <a:ext uri="{FF2B5EF4-FFF2-40B4-BE49-F238E27FC236}">
                <a16:creationId xmlns:a16="http://schemas.microsoft.com/office/drawing/2014/main" xmlns="" id="{8A133B58-E502-4F05-AAC1-B161D5D80654}"/>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216276" y="1600201"/>
            <a:ext cx="5897563" cy="45259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9420.jpg"/>
          <p:cNvPicPr>
            <a:picLocks noChangeAspect="1"/>
          </p:cNvPicPr>
          <p:nvPr/>
        </p:nvPicPr>
        <p:blipFill>
          <a:blip r:embed="rId2" cstate="print"/>
          <a:stretch>
            <a:fillRect/>
          </a:stretch>
        </p:blipFill>
        <p:spPr>
          <a:xfrm>
            <a:off x="3775657" y="782198"/>
            <a:ext cx="4640685" cy="55635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xmlns="" id="{D4F897EA-9D9C-41AC-8489-B12F7B526331}"/>
              </a:ext>
            </a:extLst>
          </p:cNvPr>
          <p:cNvSpPr>
            <a:spLocks noGrp="1"/>
          </p:cNvSpPr>
          <p:nvPr>
            <p:ph type="title"/>
          </p:nvPr>
        </p:nvSpPr>
        <p:spPr>
          <a:xfrm>
            <a:off x="1981200" y="1971384"/>
            <a:ext cx="8229600" cy="2016125"/>
          </a:xfrm>
          <a:solidFill>
            <a:srgbClr val="FF0000"/>
          </a:solidFill>
          <a:ln>
            <a:solidFill>
              <a:srgbClr val="C00000"/>
            </a:solidFill>
          </a:ln>
        </p:spPr>
        <p:txBody>
          <a:bodyPr/>
          <a:lstStyle/>
          <a:p>
            <a:r>
              <a:rPr lang="de-DE" altLang="de-DE" b="1" dirty="0"/>
              <a:t>Dimensionen und erste Empirie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xmlns="" id="{0F709CF0-8F67-4C46-8164-BEB374CC52BF}"/>
              </a:ext>
            </a:extLst>
          </p:cNvPr>
          <p:cNvSpPr>
            <a:spLocks noGrp="1"/>
          </p:cNvSpPr>
          <p:nvPr>
            <p:ph type="title"/>
          </p:nvPr>
        </p:nvSpPr>
        <p:spPr>
          <a:xfrm>
            <a:off x="561859" y="265112"/>
            <a:ext cx="10906699" cy="993775"/>
          </a:xfrm>
          <a:solidFill>
            <a:schemeClr val="accent2">
              <a:lumMod val="40000"/>
              <a:lumOff val="60000"/>
            </a:schemeClr>
          </a:solidFill>
        </p:spPr>
        <p:txBody>
          <a:bodyPr/>
          <a:lstStyle/>
          <a:p>
            <a:pPr eaLnBrk="1" hangingPunct="1"/>
            <a:r>
              <a:rPr lang="de-DE" altLang="de-DE" dirty="0"/>
              <a:t>Zahlen von 1963 </a:t>
            </a:r>
          </a:p>
        </p:txBody>
      </p:sp>
      <p:pic>
        <p:nvPicPr>
          <p:cNvPr id="21507" name="Inhaltsplatzhalter 3">
            <a:extLst>
              <a:ext uri="{FF2B5EF4-FFF2-40B4-BE49-F238E27FC236}">
                <a16:creationId xmlns:a16="http://schemas.microsoft.com/office/drawing/2014/main" xmlns="" id="{3530E0C9-FE55-448F-8947-C132CEB864E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981200" y="1412876"/>
            <a:ext cx="8229600" cy="2087563"/>
          </a:xfrm>
        </p:spPr>
      </p:pic>
      <p:pic>
        <p:nvPicPr>
          <p:cNvPr id="21508" name="Grafik 4">
            <a:extLst>
              <a:ext uri="{FF2B5EF4-FFF2-40B4-BE49-F238E27FC236}">
                <a16:creationId xmlns:a16="http://schemas.microsoft.com/office/drawing/2014/main" xmlns="" id="{DEA61871-3ADF-4E5B-8B1E-E4272DBB50F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92313" y="3716338"/>
            <a:ext cx="8280400" cy="1225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Rechteck 5">
            <a:extLst>
              <a:ext uri="{FF2B5EF4-FFF2-40B4-BE49-F238E27FC236}">
                <a16:creationId xmlns:a16="http://schemas.microsoft.com/office/drawing/2014/main" xmlns="" id="{85C4D2A5-B406-4EC5-88E1-DA3374FF15EB}"/>
              </a:ext>
            </a:extLst>
          </p:cNvPr>
          <p:cNvSpPr>
            <a:spLocks noChangeArrowheads="1"/>
          </p:cNvSpPr>
          <p:nvPr/>
        </p:nvSpPr>
        <p:spPr bwMode="auto">
          <a:xfrm>
            <a:off x="3143250" y="5229225"/>
            <a:ext cx="57610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a:latin typeface="Calibri" panose="020F0502020204030204" pitchFamily="34" charset="0"/>
              </a:rPr>
              <a:t>(Aus dem Jugendbericht der Bundesregierung von  1965)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EBB330-F9DD-4763-AB4A-825EBA6762B6}"/>
              </a:ext>
            </a:extLst>
          </p:cNvPr>
          <p:cNvSpPr>
            <a:spLocks noGrp="1"/>
          </p:cNvSpPr>
          <p:nvPr>
            <p:ph type="title"/>
          </p:nvPr>
        </p:nvSpPr>
        <p:spPr>
          <a:xfrm>
            <a:off x="462708" y="365125"/>
            <a:ext cx="11292290" cy="1325563"/>
          </a:xfrm>
          <a:solidFill>
            <a:schemeClr val="accent2">
              <a:lumMod val="40000"/>
              <a:lumOff val="60000"/>
            </a:schemeClr>
          </a:solidFill>
        </p:spPr>
        <p:txBody>
          <a:bodyPr/>
          <a:lstStyle/>
          <a:p>
            <a:pPr algn="ctr"/>
            <a:r>
              <a:rPr lang="de-DE" dirty="0"/>
              <a:t>Millionen</a:t>
            </a:r>
          </a:p>
        </p:txBody>
      </p:sp>
      <p:sp>
        <p:nvSpPr>
          <p:cNvPr id="3" name="Inhaltsplatzhalter 2">
            <a:extLst>
              <a:ext uri="{FF2B5EF4-FFF2-40B4-BE49-F238E27FC236}">
                <a16:creationId xmlns:a16="http://schemas.microsoft.com/office/drawing/2014/main" xmlns="" id="{0F7B7806-84C6-4CA0-A5F3-354340731805}"/>
              </a:ext>
            </a:extLst>
          </p:cNvPr>
          <p:cNvSpPr>
            <a:spLocks noGrp="1"/>
          </p:cNvSpPr>
          <p:nvPr>
            <p:ph idx="1"/>
          </p:nvPr>
        </p:nvSpPr>
        <p:spPr/>
        <p:txBody>
          <a:bodyPr>
            <a:normAutofit fontScale="92500" lnSpcReduction="20000"/>
          </a:bodyPr>
          <a:lstStyle/>
          <a:p>
            <a:pPr marL="0" indent="0" algn="ctr">
              <a:buNone/>
            </a:pPr>
            <a:r>
              <a:rPr lang="de-DE" dirty="0"/>
              <a:t>1963:</a:t>
            </a:r>
          </a:p>
          <a:p>
            <a:pPr marL="0" indent="0" algn="ctr">
              <a:buNone/>
            </a:pPr>
            <a:r>
              <a:rPr lang="de-DE" sz="3500" dirty="0"/>
              <a:t>56.608 x 7 = </a:t>
            </a:r>
            <a:r>
              <a:rPr lang="de-DE" sz="3500" b="1" dirty="0"/>
              <a:t>396.256</a:t>
            </a:r>
            <a:r>
              <a:rPr lang="de-DE" sz="3500" dirty="0"/>
              <a:t> Kinder im Jahr</a:t>
            </a:r>
          </a:p>
          <a:p>
            <a:pPr marL="0" indent="0" algn="ctr">
              <a:buNone/>
            </a:pPr>
            <a:r>
              <a:rPr lang="de-DE" dirty="0"/>
              <a:t>1976:</a:t>
            </a:r>
          </a:p>
          <a:p>
            <a:pPr marL="0" indent="0" algn="ctr">
              <a:buNone/>
            </a:pPr>
            <a:r>
              <a:rPr lang="de-DE" sz="3500" dirty="0"/>
              <a:t>Bundesbahn-Sonderfahrten: </a:t>
            </a:r>
            <a:r>
              <a:rPr lang="de-DE" sz="3500" b="1" dirty="0"/>
              <a:t>350.000</a:t>
            </a:r>
            <a:r>
              <a:rPr lang="de-DE" sz="3500" dirty="0"/>
              <a:t> Kinderkuren</a:t>
            </a:r>
          </a:p>
          <a:p>
            <a:pPr marL="0" indent="0" algn="ctr">
              <a:buNone/>
            </a:pPr>
            <a:endParaRPr lang="de-DE" sz="4800" b="1" dirty="0"/>
          </a:p>
          <a:p>
            <a:pPr marL="0" indent="0" algn="ctr">
              <a:buNone/>
            </a:pPr>
            <a:r>
              <a:rPr lang="de-DE" sz="4800" b="1" dirty="0"/>
              <a:t>3.962.560 </a:t>
            </a:r>
            <a:r>
              <a:rPr lang="de-DE" sz="4800" dirty="0"/>
              <a:t>Kinder in 10 Jahren</a:t>
            </a:r>
          </a:p>
          <a:p>
            <a:pPr marL="0" indent="0" algn="ctr">
              <a:buNone/>
            </a:pPr>
            <a:r>
              <a:rPr lang="de-DE" sz="4800" b="1" dirty="0"/>
              <a:t>7.925.120 </a:t>
            </a:r>
            <a:r>
              <a:rPr lang="de-DE" sz="4800" dirty="0"/>
              <a:t>Kinder in 20 Jahren</a:t>
            </a:r>
          </a:p>
          <a:p>
            <a:pPr marL="0" indent="0" algn="ctr">
              <a:buNone/>
            </a:pPr>
            <a:r>
              <a:rPr lang="de-DE" sz="4800" b="1" dirty="0"/>
              <a:t>11.887.680 </a:t>
            </a:r>
            <a:r>
              <a:rPr lang="de-DE" sz="4800" dirty="0"/>
              <a:t>Kinder in 30 Jahren</a:t>
            </a:r>
          </a:p>
          <a:p>
            <a:pPr marL="0" indent="0" algn="ctr">
              <a:buNone/>
            </a:pPr>
            <a:endParaRPr lang="de-DE" sz="4800" dirty="0"/>
          </a:p>
        </p:txBody>
      </p:sp>
    </p:spTree>
    <p:extLst>
      <p:ext uri="{BB962C8B-B14F-4D97-AF65-F5344CB8AC3E}">
        <p14:creationId xmlns:p14="http://schemas.microsoft.com/office/powerpoint/2010/main" xmlns="" val="227805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FB07209-5B9C-46CD-8F42-33982E719526}"/>
              </a:ext>
            </a:extLst>
          </p:cNvPr>
          <p:cNvSpPr>
            <a:spLocks noGrp="1"/>
          </p:cNvSpPr>
          <p:nvPr>
            <p:ph type="title"/>
          </p:nvPr>
        </p:nvSpPr>
        <p:spPr/>
        <p:txBody>
          <a:bodyPr rtlCol="0">
            <a:normAutofit/>
          </a:bodyPr>
          <a:lstStyle/>
          <a:p>
            <a:pPr eaLnBrk="1" fontAlgn="auto" hangingPunct="1">
              <a:spcAft>
                <a:spcPts val="0"/>
              </a:spcAft>
              <a:defRPr/>
            </a:pPr>
            <a:r>
              <a:rPr lang="de-DE" dirty="0"/>
              <a:t>Geburtenjahrgänge der Verschickungskinder (B)</a:t>
            </a:r>
          </a:p>
        </p:txBody>
      </p:sp>
      <p:pic>
        <p:nvPicPr>
          <p:cNvPr id="53251" name="Inhaltsplatzhalter 14">
            <a:extLst>
              <a:ext uri="{FF2B5EF4-FFF2-40B4-BE49-F238E27FC236}">
                <a16:creationId xmlns:a16="http://schemas.microsoft.com/office/drawing/2014/main" xmlns="" id="{81C61C5A-D6C6-41C2-9F30-D16BCDF2DF0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838200" y="1363663"/>
            <a:ext cx="10539413" cy="507365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a:extLst>
              <a:ext uri="{FF2B5EF4-FFF2-40B4-BE49-F238E27FC236}">
                <a16:creationId xmlns:a16="http://schemas.microsoft.com/office/drawing/2014/main" xmlns="" id="{49AC228D-3EB4-46A7-9A05-337C71B086B5}"/>
              </a:ext>
            </a:extLst>
          </p:cNvPr>
          <p:cNvSpPr>
            <a:spLocks noGrp="1"/>
          </p:cNvSpPr>
          <p:nvPr>
            <p:ph type="title"/>
          </p:nvPr>
        </p:nvSpPr>
        <p:spPr/>
        <p:txBody>
          <a:bodyPr/>
          <a:lstStyle/>
          <a:p>
            <a:pPr eaLnBrk="1" hangingPunct="1"/>
            <a:r>
              <a:rPr lang="de-DE" altLang="de-DE"/>
              <a:t>Traumatische Erlebnisse</a:t>
            </a:r>
          </a:p>
        </p:txBody>
      </p:sp>
      <p:pic>
        <p:nvPicPr>
          <p:cNvPr id="56323" name="Inhaltsplatzhalter 5">
            <a:extLst>
              <a:ext uri="{FF2B5EF4-FFF2-40B4-BE49-F238E27FC236}">
                <a16:creationId xmlns:a16="http://schemas.microsoft.com/office/drawing/2014/main" xmlns="" id="{79E4AF9E-D8AC-4A50-9722-4489D68C435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136775" y="1525588"/>
            <a:ext cx="7918450" cy="523875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a:extLst>
              <a:ext uri="{FF2B5EF4-FFF2-40B4-BE49-F238E27FC236}">
                <a16:creationId xmlns:a16="http://schemas.microsoft.com/office/drawing/2014/main" xmlns="" id="{C9210726-A9E7-4358-AAC8-3F674E71EF55}"/>
              </a:ext>
            </a:extLst>
          </p:cNvPr>
          <p:cNvSpPr>
            <a:spLocks noGrp="1"/>
          </p:cNvSpPr>
          <p:nvPr>
            <p:ph type="title"/>
          </p:nvPr>
        </p:nvSpPr>
        <p:spPr>
          <a:solidFill>
            <a:schemeClr val="accent4">
              <a:lumMod val="40000"/>
              <a:lumOff val="60000"/>
            </a:schemeClr>
          </a:solidFill>
        </p:spPr>
        <p:txBody>
          <a:bodyPr/>
          <a:lstStyle/>
          <a:p>
            <a:r>
              <a:rPr lang="de-DE" altLang="de-DE" sz="3000" b="1" dirty="0"/>
              <a:t>Kurheimplätze je Bundesland 1963</a:t>
            </a:r>
          </a:p>
        </p:txBody>
      </p:sp>
      <p:pic>
        <p:nvPicPr>
          <p:cNvPr id="54275" name="Inhaltsplatzhalter 3" descr="Auffächerung-der-Heimplätze-nach-Bundesländern.jpg">
            <a:extLst>
              <a:ext uri="{FF2B5EF4-FFF2-40B4-BE49-F238E27FC236}">
                <a16:creationId xmlns:a16="http://schemas.microsoft.com/office/drawing/2014/main" xmlns="" id="{ABDAF661-D611-40D7-82FE-456F3A96B7E1}"/>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2595564" y="1600201"/>
            <a:ext cx="7000875"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xmlns="" id="{C1473F7E-9C6C-4F7C-A937-D1ACEFD89C28}"/>
              </a:ext>
            </a:extLst>
          </p:cNvPr>
          <p:cNvSpPr>
            <a:spLocks noGrp="1"/>
          </p:cNvSpPr>
          <p:nvPr>
            <p:ph type="title"/>
          </p:nvPr>
        </p:nvSpPr>
        <p:spPr>
          <a:xfrm>
            <a:off x="838200" y="365125"/>
            <a:ext cx="10515600" cy="922137"/>
          </a:xfrm>
          <a:solidFill>
            <a:schemeClr val="accent4">
              <a:lumMod val="40000"/>
              <a:lumOff val="60000"/>
            </a:schemeClr>
          </a:solidFill>
        </p:spPr>
        <p:txBody>
          <a:bodyPr/>
          <a:lstStyle/>
          <a:p>
            <a:r>
              <a:rPr lang="de-DE" altLang="de-DE" sz="3000" b="1" dirty="0"/>
              <a:t>Träger der Heime 1963</a:t>
            </a:r>
          </a:p>
        </p:txBody>
      </p:sp>
      <p:sp>
        <p:nvSpPr>
          <p:cNvPr id="55299" name="Inhaltsplatzhalter 1">
            <a:extLst>
              <a:ext uri="{FF2B5EF4-FFF2-40B4-BE49-F238E27FC236}">
                <a16:creationId xmlns:a16="http://schemas.microsoft.com/office/drawing/2014/main" xmlns="" id="{26B38AEE-CF7B-40BB-AA8D-AA12EBA604AE}"/>
              </a:ext>
            </a:extLst>
          </p:cNvPr>
          <p:cNvSpPr>
            <a:spLocks noGrp="1"/>
          </p:cNvSpPr>
          <p:nvPr>
            <p:ph idx="1"/>
          </p:nvPr>
        </p:nvSpPr>
        <p:spPr>
          <a:xfrm flipH="1">
            <a:off x="13360893" y="1825625"/>
            <a:ext cx="221942" cy="4351338"/>
          </a:xfrm>
        </p:spPr>
        <p:txBody>
          <a:bodyPr/>
          <a:lstStyle/>
          <a:p>
            <a:pPr marL="0" indent="0">
              <a:buNone/>
            </a:pPr>
            <a:endParaRPr lang="de-DE" altLang="de-DE" dirty="0"/>
          </a:p>
        </p:txBody>
      </p:sp>
      <p:graphicFrame>
        <p:nvGraphicFramePr>
          <p:cNvPr id="5" name="Diagramm 4">
            <a:extLst>
              <a:ext uri="{FF2B5EF4-FFF2-40B4-BE49-F238E27FC236}">
                <a16:creationId xmlns:a16="http://schemas.microsoft.com/office/drawing/2014/main" xmlns="" id="{FE2F752E-A826-4913-B744-8774862D8A0A}"/>
              </a:ext>
            </a:extLst>
          </p:cNvPr>
          <p:cNvGraphicFramePr>
            <a:graphicFrameLocks noGrp="1"/>
          </p:cNvGraphicFramePr>
          <p:nvPr/>
        </p:nvGraphicFramePr>
        <p:xfrm>
          <a:off x="1775520" y="1600200"/>
          <a:ext cx="843528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EF703DE-CDE2-4FE7-BCBF-0833A8EA0FB5}"/>
              </a:ext>
            </a:extLst>
          </p:cNvPr>
          <p:cNvSpPr>
            <a:spLocks noGrp="1"/>
          </p:cNvSpPr>
          <p:nvPr>
            <p:ph type="title"/>
          </p:nvPr>
        </p:nvSpPr>
        <p:spPr>
          <a:xfrm>
            <a:off x="838200" y="3258105"/>
            <a:ext cx="10515600" cy="1651246"/>
          </a:xfrm>
          <a:solidFill>
            <a:srgbClr val="C00000"/>
          </a:solidFill>
        </p:spPr>
        <p:txBody>
          <a:bodyPr/>
          <a:lstStyle/>
          <a:p>
            <a:r>
              <a:rPr lang="de-DE" b="1" dirty="0"/>
              <a:t>Strafenkatalog 1964</a:t>
            </a:r>
          </a:p>
        </p:txBody>
      </p:sp>
    </p:spTree>
    <p:extLst>
      <p:ext uri="{BB962C8B-B14F-4D97-AF65-F5344CB8AC3E}">
        <p14:creationId xmlns:p14="http://schemas.microsoft.com/office/powerpoint/2010/main" xmlns="" val="1603922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a:extLst>
              <a:ext uri="{FF2B5EF4-FFF2-40B4-BE49-F238E27FC236}">
                <a16:creationId xmlns:a16="http://schemas.microsoft.com/office/drawing/2014/main" xmlns="" id="{BC0C4DEA-C2C5-4D56-9AB6-2FCEDDC75C10}"/>
              </a:ext>
            </a:extLst>
          </p:cNvPr>
          <p:cNvSpPr>
            <a:spLocks noGrp="1"/>
          </p:cNvSpPr>
          <p:nvPr>
            <p:ph type="title"/>
          </p:nvPr>
        </p:nvSpPr>
        <p:spPr>
          <a:xfrm>
            <a:off x="838199" y="365125"/>
            <a:ext cx="11093067" cy="922499"/>
          </a:xfrm>
          <a:solidFill>
            <a:schemeClr val="bg2">
              <a:lumMod val="75000"/>
            </a:schemeClr>
          </a:solidFill>
        </p:spPr>
        <p:txBody>
          <a:bodyPr>
            <a:normAutofit/>
          </a:bodyPr>
          <a:lstStyle/>
          <a:p>
            <a:pPr algn="ctr" eaLnBrk="1" hangingPunct="1"/>
            <a:r>
              <a:rPr lang="de-DE" altLang="de-DE" dirty="0"/>
              <a:t>Fachlich </a:t>
            </a:r>
            <a:r>
              <a:rPr lang="de-DE" altLang="de-DE" dirty="0" smtClean="0"/>
              <a:t>empfohlen von Dr. Hans Kleinschmidt</a:t>
            </a:r>
            <a:endParaRPr lang="de-DE" altLang="de-DE" dirty="0"/>
          </a:p>
        </p:txBody>
      </p:sp>
      <p:sp>
        <p:nvSpPr>
          <p:cNvPr id="35843" name="Inhaltsplatzhalter 2">
            <a:extLst>
              <a:ext uri="{FF2B5EF4-FFF2-40B4-BE49-F238E27FC236}">
                <a16:creationId xmlns:a16="http://schemas.microsoft.com/office/drawing/2014/main" xmlns="" id="{6E819D28-FD12-4860-B5E6-34BED382F8EC}"/>
              </a:ext>
            </a:extLst>
          </p:cNvPr>
          <p:cNvSpPr>
            <a:spLocks noGrp="1"/>
          </p:cNvSpPr>
          <p:nvPr>
            <p:ph idx="1"/>
          </p:nvPr>
        </p:nvSpPr>
        <p:spPr>
          <a:xfrm>
            <a:off x="782198" y="1484313"/>
            <a:ext cx="11202656" cy="5257800"/>
          </a:xfrm>
          <a:solidFill>
            <a:schemeClr val="tx1"/>
          </a:solidFill>
        </p:spPr>
        <p:txBody>
          <a:bodyPr>
            <a:normAutofit fontScale="92500" lnSpcReduction="20000"/>
          </a:bodyPr>
          <a:lstStyle/>
          <a:p>
            <a:pPr eaLnBrk="1" hangingPunct="1">
              <a:buFont typeface="Calibri" panose="020F0502020204030204" pitchFamily="34" charset="0"/>
              <a:buAutoNum type="arabicPeriod"/>
            </a:pPr>
            <a:r>
              <a:rPr lang="de-DE" altLang="de-DE" sz="1600" b="1" dirty="0">
                <a:solidFill>
                  <a:srgbClr val="C00000"/>
                </a:solidFill>
              </a:rPr>
              <a:t>„Kalt“ strafen, ohne Emotionen</a:t>
            </a:r>
          </a:p>
          <a:p>
            <a:pPr eaLnBrk="1" hangingPunct="1">
              <a:buFont typeface="Calibri" panose="020F0502020204030204" pitchFamily="34" charset="0"/>
              <a:buAutoNum type="arabicPeriod"/>
            </a:pPr>
            <a:r>
              <a:rPr lang="de-DE" altLang="de-DE" sz="1600" b="1" dirty="0">
                <a:solidFill>
                  <a:srgbClr val="C00000"/>
                </a:solidFill>
              </a:rPr>
              <a:t>„Nicht ins Gesicht schlagen, es gibt bessere Stellen“</a:t>
            </a:r>
          </a:p>
          <a:p>
            <a:pPr eaLnBrk="1" hangingPunct="1">
              <a:buFont typeface="Calibri" panose="020F0502020204030204" pitchFamily="34" charset="0"/>
              <a:buAutoNum type="arabicPeriod"/>
            </a:pPr>
            <a:r>
              <a:rPr lang="de-DE" altLang="de-DE" sz="1600" b="1" dirty="0">
                <a:solidFill>
                  <a:srgbClr val="C00000"/>
                </a:solidFill>
              </a:rPr>
              <a:t>„Strafe soll sich nach der Psyche des Kindes richten, diese treffen“</a:t>
            </a:r>
          </a:p>
          <a:p>
            <a:pPr eaLnBrk="1" hangingPunct="1">
              <a:buFont typeface="Calibri" panose="020F0502020204030204" pitchFamily="34" charset="0"/>
              <a:buAutoNum type="arabicPeriod"/>
            </a:pPr>
            <a:r>
              <a:rPr lang="de-DE" altLang="de-DE" sz="1600" b="1" dirty="0">
                <a:solidFill>
                  <a:srgbClr val="C00000"/>
                </a:solidFill>
              </a:rPr>
              <a:t>„Entzug von Beachtung, Ansprache, liebgewonnener Spielsachen“</a:t>
            </a:r>
          </a:p>
          <a:p>
            <a:pPr eaLnBrk="1" hangingPunct="1">
              <a:buFont typeface="Calibri" panose="020F0502020204030204" pitchFamily="34" charset="0"/>
              <a:buAutoNum type="arabicPeriod"/>
            </a:pPr>
            <a:r>
              <a:rPr lang="de-DE" altLang="de-DE" sz="1600" b="1" dirty="0">
                <a:solidFill>
                  <a:srgbClr val="C00000"/>
                </a:solidFill>
              </a:rPr>
              <a:t>„Isolierung“ / „Strafsitzen allein am Tisch“</a:t>
            </a:r>
          </a:p>
          <a:p>
            <a:pPr eaLnBrk="1" hangingPunct="1">
              <a:buFont typeface="Calibri" panose="020F0502020204030204" pitchFamily="34" charset="0"/>
              <a:buAutoNum type="arabicPeriod"/>
            </a:pPr>
            <a:r>
              <a:rPr lang="de-DE" altLang="de-DE" sz="1600" b="1" dirty="0">
                <a:solidFill>
                  <a:srgbClr val="C00000"/>
                </a:solidFill>
              </a:rPr>
              <a:t>„Wasser und Brot statt Mahlzeit“, „Entzug wohlschmeckenden Nachtischs“</a:t>
            </a:r>
          </a:p>
          <a:p>
            <a:pPr eaLnBrk="1" hangingPunct="1">
              <a:buFont typeface="Calibri" panose="020F0502020204030204" pitchFamily="34" charset="0"/>
              <a:buAutoNum type="arabicPeriod"/>
            </a:pPr>
            <a:r>
              <a:rPr lang="de-DE" altLang="de-DE" sz="1600" b="1" dirty="0">
                <a:solidFill>
                  <a:srgbClr val="C00000"/>
                </a:solidFill>
              </a:rPr>
              <a:t>„Ausschluss von Spielen, Ausflügen, Schwimmen“…, „Eckenstehen“.</a:t>
            </a:r>
          </a:p>
          <a:p>
            <a:pPr eaLnBrk="1" hangingPunct="1">
              <a:buFont typeface="Calibri" panose="020F0502020204030204" pitchFamily="34" charset="0"/>
              <a:buAutoNum type="arabicPeriod"/>
            </a:pPr>
            <a:r>
              <a:rPr lang="de-DE" altLang="de-DE" sz="1600" b="1" dirty="0">
                <a:solidFill>
                  <a:srgbClr val="C00000"/>
                </a:solidFill>
              </a:rPr>
              <a:t>„Verschmutzte Sachen selbst auswaschen lassen“</a:t>
            </a:r>
          </a:p>
          <a:p>
            <a:pPr eaLnBrk="1" hangingPunct="1">
              <a:buFont typeface="Calibri" panose="020F0502020204030204" pitchFamily="34" charset="0"/>
              <a:buAutoNum type="arabicPeriod"/>
            </a:pPr>
            <a:r>
              <a:rPr lang="de-DE" altLang="de-DE" sz="1600" b="1" dirty="0">
                <a:solidFill>
                  <a:srgbClr val="C00000"/>
                </a:solidFill>
              </a:rPr>
              <a:t>Bei Petzen „beide strafen“, „vor der ganzen Gruppe dem Spott und der Verachtung der Gruppe aussetzen“</a:t>
            </a:r>
          </a:p>
          <a:p>
            <a:pPr eaLnBrk="1" hangingPunct="1">
              <a:buFont typeface="Calibri" panose="020F0502020204030204" pitchFamily="34" charset="0"/>
              <a:buAutoNum type="arabicPeriod"/>
            </a:pPr>
            <a:r>
              <a:rPr lang="de-DE" altLang="de-DE" sz="1600" b="1" dirty="0">
                <a:solidFill>
                  <a:srgbClr val="C00000"/>
                </a:solidFill>
              </a:rPr>
              <a:t> Gruppenstrafen: „Kein Vorlesen“… „kein Ausflug“….“für die ganze Gruppe“</a:t>
            </a:r>
          </a:p>
          <a:p>
            <a:pPr eaLnBrk="1" hangingPunct="1">
              <a:buFont typeface="Calibri" panose="020F0502020204030204" pitchFamily="34" charset="0"/>
              <a:buAutoNum type="arabicPeriod"/>
            </a:pPr>
            <a:r>
              <a:rPr lang="de-DE" altLang="de-DE" sz="1600" b="1" dirty="0">
                <a:solidFill>
                  <a:srgbClr val="C00000"/>
                </a:solidFill>
              </a:rPr>
              <a:t> „Schild um den Hals mit dem Vergehen: </a:t>
            </a:r>
            <a:r>
              <a:rPr lang="de-DE" altLang="de-DE" sz="1600" b="1" dirty="0" err="1">
                <a:solidFill>
                  <a:srgbClr val="C00000"/>
                </a:solidFill>
              </a:rPr>
              <a:t>zB</a:t>
            </a:r>
            <a:r>
              <a:rPr lang="de-DE" altLang="de-DE" sz="1600" b="1" dirty="0">
                <a:solidFill>
                  <a:srgbClr val="C00000"/>
                </a:solidFill>
              </a:rPr>
              <a:t>: Vorsicht, ich beiße!“</a:t>
            </a:r>
          </a:p>
          <a:p>
            <a:pPr eaLnBrk="1" hangingPunct="1">
              <a:buFont typeface="Calibri" panose="020F0502020204030204" pitchFamily="34" charset="0"/>
              <a:buAutoNum type="arabicPeriod"/>
            </a:pPr>
            <a:r>
              <a:rPr lang="de-DE" altLang="de-DE" sz="1600" b="1" dirty="0">
                <a:solidFill>
                  <a:srgbClr val="C00000"/>
                </a:solidFill>
              </a:rPr>
              <a:t> „Gerichtsverhandlung“…., „durch Kameraden aburteilen lassen“</a:t>
            </a:r>
          </a:p>
          <a:p>
            <a:pPr eaLnBrk="1" hangingPunct="1">
              <a:buFont typeface="Calibri" panose="020F0502020204030204" pitchFamily="34" charset="0"/>
              <a:buAutoNum type="arabicPeriod"/>
            </a:pPr>
            <a:r>
              <a:rPr lang="de-DE" altLang="de-DE" sz="1600" b="1" dirty="0">
                <a:solidFill>
                  <a:srgbClr val="C00000"/>
                </a:solidFill>
              </a:rPr>
              <a:t> Die anderen Kinder gegen eines aufhetzen, so dass der Betreffende aus allen Zimmern geworfen wird und kein Bett zum Schlafen findet, danach in einem Isolierzimmer allein schlafen lassen.</a:t>
            </a:r>
          </a:p>
          <a:p>
            <a:pPr eaLnBrk="1" hangingPunct="1">
              <a:buFont typeface="Calibri" panose="020F0502020204030204" pitchFamily="34" charset="0"/>
              <a:buAutoNum type="arabicPeriod"/>
            </a:pPr>
            <a:r>
              <a:rPr lang="de-DE" altLang="de-DE" sz="1600" b="1" dirty="0" smtClean="0">
                <a:solidFill>
                  <a:schemeClr val="bg1"/>
                </a:solidFill>
              </a:rPr>
              <a:t>„Keineswegs </a:t>
            </a:r>
            <a:r>
              <a:rPr lang="de-DE" altLang="de-DE" sz="1600" b="1" dirty="0">
                <a:solidFill>
                  <a:schemeClr val="bg1"/>
                </a:solidFill>
              </a:rPr>
              <a:t>hungern und dursten“ lassen! </a:t>
            </a:r>
          </a:p>
          <a:p>
            <a:pPr eaLnBrk="1" hangingPunct="1">
              <a:buFont typeface="Calibri" panose="020F0502020204030204" pitchFamily="34" charset="0"/>
              <a:buAutoNum type="arabicPeriod"/>
            </a:pPr>
            <a:r>
              <a:rPr lang="de-DE" altLang="de-DE" sz="1600" b="1" dirty="0">
                <a:solidFill>
                  <a:schemeClr val="bg1"/>
                </a:solidFill>
              </a:rPr>
              <a:t> „Keineswegs in den Keller sperren“</a:t>
            </a:r>
          </a:p>
          <a:p>
            <a:pPr eaLnBrk="1" hangingPunct="1">
              <a:buFont typeface="Calibri" panose="020F0502020204030204" pitchFamily="34" charset="0"/>
              <a:buAutoNum type="arabicPeriod"/>
            </a:pPr>
            <a:r>
              <a:rPr lang="de-DE" altLang="de-DE" sz="1600" b="1" dirty="0">
                <a:solidFill>
                  <a:schemeClr val="bg1"/>
                </a:solidFill>
              </a:rPr>
              <a:t> „Keineswegs Strafliegen“</a:t>
            </a:r>
          </a:p>
          <a:p>
            <a:pPr marL="0" indent="0" algn="r" eaLnBrk="1" hangingPunct="1">
              <a:buNone/>
            </a:pPr>
            <a:r>
              <a:rPr lang="de-DE" altLang="de-DE" sz="1600" i="1" dirty="0">
                <a:solidFill>
                  <a:schemeClr val="bg1"/>
                </a:solidFill>
              </a:rPr>
              <a:t>Quelle: Dr. Hans Kleinschmidt (1964), in </a:t>
            </a:r>
            <a:r>
              <a:rPr lang="de-DE" altLang="de-DE" sz="1600" i="1" dirty="0" err="1">
                <a:solidFill>
                  <a:schemeClr val="bg1"/>
                </a:solidFill>
              </a:rPr>
              <a:t>Folberth</a:t>
            </a:r>
            <a:r>
              <a:rPr lang="de-DE" altLang="de-DE" sz="1600" i="1" dirty="0">
                <a:solidFill>
                  <a:schemeClr val="bg1"/>
                </a:solidFill>
              </a:rPr>
              <a:t>, Sepp: Kinderheime Kinderheilstätten, 1964, Pallas Verlag, München, S. 72ff </a:t>
            </a:r>
          </a:p>
          <a:p>
            <a:pPr eaLnBrk="1" hangingPunct="1">
              <a:buFont typeface="Arial" panose="020B0604020202020204" pitchFamily="34" charset="0"/>
              <a:buNone/>
            </a:pPr>
            <a:endParaRPr lang="de-DE" altLang="de-DE" sz="1600" b="1" dirty="0">
              <a:solidFill>
                <a:schemeClr val="bg1"/>
              </a:solidFill>
            </a:endParaRPr>
          </a:p>
          <a:p>
            <a:pPr eaLnBrk="1" hangingPunct="1"/>
            <a:endParaRPr lang="de-DE" altLang="de-DE" sz="1400" b="1" dirty="0">
              <a:solidFill>
                <a:srgbClr val="FFC000"/>
              </a:solidFill>
            </a:endParaRPr>
          </a:p>
        </p:txBody>
      </p:sp>
      <p:sp>
        <p:nvSpPr>
          <p:cNvPr id="2" name="Ellipse 1">
            <a:extLst>
              <a:ext uri="{FF2B5EF4-FFF2-40B4-BE49-F238E27FC236}">
                <a16:creationId xmlns:a16="http://schemas.microsoft.com/office/drawing/2014/main" xmlns="" id="{785543E4-4D0A-4F5E-B130-4BAC3873C161}"/>
              </a:ext>
            </a:extLst>
          </p:cNvPr>
          <p:cNvSpPr/>
          <p:nvPr/>
        </p:nvSpPr>
        <p:spPr>
          <a:xfrm>
            <a:off x="9442580" y="2267339"/>
            <a:ext cx="1810138" cy="141825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Ratschläge für Strafen</a:t>
            </a:r>
          </a:p>
        </p:txBody>
      </p:sp>
      <p:sp>
        <p:nvSpPr>
          <p:cNvPr id="4" name="Ellipse 3">
            <a:extLst>
              <a:ext uri="{FF2B5EF4-FFF2-40B4-BE49-F238E27FC236}">
                <a16:creationId xmlns:a16="http://schemas.microsoft.com/office/drawing/2014/main" xmlns="" id="{1F57A4DB-5A2C-4487-8ADF-DB2CE04E8A39}"/>
              </a:ext>
            </a:extLst>
          </p:cNvPr>
          <p:cNvSpPr/>
          <p:nvPr/>
        </p:nvSpPr>
        <p:spPr>
          <a:xfrm>
            <a:off x="8714792" y="5355771"/>
            <a:ext cx="2929812" cy="783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Warnungen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xmlns="" id="{AC020BBC-A547-44E3-8E3D-408E394D51B4}"/>
              </a:ext>
            </a:extLst>
          </p:cNvPr>
          <p:cNvSpPr>
            <a:spLocks noGrp="1"/>
          </p:cNvSpPr>
          <p:nvPr>
            <p:ph type="title"/>
          </p:nvPr>
        </p:nvSpPr>
        <p:spPr>
          <a:xfrm>
            <a:off x="396607" y="274639"/>
            <a:ext cx="11446526" cy="922337"/>
          </a:xfrm>
          <a:solidFill>
            <a:schemeClr val="bg2">
              <a:lumMod val="75000"/>
            </a:schemeClr>
          </a:solidFill>
        </p:spPr>
        <p:txBody>
          <a:bodyPr>
            <a:normAutofit/>
          </a:bodyPr>
          <a:lstStyle/>
          <a:p>
            <a:pPr algn="ctr" eaLnBrk="1" hangingPunct="1"/>
            <a:r>
              <a:rPr lang="de-DE" altLang="de-DE" dirty="0"/>
              <a:t>Strafen in den Betroffenenberichten</a:t>
            </a:r>
          </a:p>
        </p:txBody>
      </p:sp>
      <p:sp>
        <p:nvSpPr>
          <p:cNvPr id="36867" name="Inhaltsplatzhalter 2">
            <a:extLst>
              <a:ext uri="{FF2B5EF4-FFF2-40B4-BE49-F238E27FC236}">
                <a16:creationId xmlns:a16="http://schemas.microsoft.com/office/drawing/2014/main" xmlns="" id="{8386C750-A147-4CA7-AB93-82723F74EEEE}"/>
              </a:ext>
            </a:extLst>
          </p:cNvPr>
          <p:cNvSpPr>
            <a:spLocks noGrp="1"/>
          </p:cNvSpPr>
          <p:nvPr>
            <p:ph idx="1"/>
          </p:nvPr>
        </p:nvSpPr>
        <p:spPr>
          <a:xfrm>
            <a:off x="396608" y="1341439"/>
            <a:ext cx="11446204" cy="5183187"/>
          </a:xfrm>
          <a:solidFill>
            <a:schemeClr val="tx1"/>
          </a:solidFill>
        </p:spPr>
        <p:txBody>
          <a:bodyPr>
            <a:normAutofit fontScale="92500" lnSpcReduction="20000"/>
          </a:bodyPr>
          <a:lstStyle/>
          <a:p>
            <a:pPr eaLnBrk="1" hangingPunct="1"/>
            <a:r>
              <a:rPr lang="de-DE" altLang="de-DE" sz="1800" b="1" dirty="0">
                <a:solidFill>
                  <a:srgbClr val="FF0000"/>
                </a:solidFill>
              </a:rPr>
              <a:t>Strenge Gesichter, Meckern, Anschreien, Wegnehmen von Spielzeug, Kleidung, Geld</a:t>
            </a:r>
          </a:p>
          <a:p>
            <a:pPr eaLnBrk="1" hangingPunct="1"/>
            <a:r>
              <a:rPr lang="de-DE" altLang="de-DE" sz="1800" b="1" dirty="0">
                <a:solidFill>
                  <a:srgbClr val="FF0000"/>
                </a:solidFill>
              </a:rPr>
              <a:t>Prügeln mit Gegenständen, Zerren, Haare ziehen, werfen, unter Wasser drücken</a:t>
            </a:r>
          </a:p>
          <a:p>
            <a:pPr eaLnBrk="1" hangingPunct="1"/>
            <a:r>
              <a:rPr lang="de-DE" altLang="de-DE" sz="1800" b="1" dirty="0">
                <a:solidFill>
                  <a:srgbClr val="FF0000"/>
                </a:solidFill>
              </a:rPr>
              <a:t>Am Tisch über Stunden allein sitzen müssen, bis aufgegessen wurde</a:t>
            </a:r>
          </a:p>
          <a:p>
            <a:pPr eaLnBrk="1" hangingPunct="1"/>
            <a:r>
              <a:rPr lang="de-DE" altLang="de-DE" sz="1800" b="1" dirty="0">
                <a:solidFill>
                  <a:srgbClr val="FF0000"/>
                </a:solidFill>
              </a:rPr>
              <a:t>Schlafentzug: Vor die Tür stellen oder sitzen, statt schlafen</a:t>
            </a:r>
          </a:p>
          <a:p>
            <a:pPr eaLnBrk="1" hangingPunct="1"/>
            <a:r>
              <a:rPr lang="de-DE" altLang="de-DE" sz="1800" b="1" dirty="0">
                <a:solidFill>
                  <a:srgbClr val="FF0000"/>
                </a:solidFill>
              </a:rPr>
              <a:t>Ekelerregendes Essen, </a:t>
            </a:r>
            <a:r>
              <a:rPr lang="de-DE" altLang="de-DE" sz="1800" b="1" dirty="0" err="1">
                <a:solidFill>
                  <a:srgbClr val="FF0000"/>
                </a:solidFill>
              </a:rPr>
              <a:t>Einfütterung</a:t>
            </a:r>
            <a:r>
              <a:rPr lang="de-DE" altLang="de-DE" sz="1800" b="1" dirty="0">
                <a:solidFill>
                  <a:srgbClr val="FF0000"/>
                </a:solidFill>
              </a:rPr>
              <a:t> von Erbrochenem, </a:t>
            </a:r>
          </a:p>
          <a:p>
            <a:pPr eaLnBrk="1" hangingPunct="1"/>
            <a:r>
              <a:rPr lang="de-DE" altLang="de-DE" sz="1800" b="1" dirty="0">
                <a:solidFill>
                  <a:srgbClr val="FF0000"/>
                </a:solidFill>
              </a:rPr>
              <a:t>Ausschluss von Sachen, Büchern, schönen Unternehmungen,</a:t>
            </a:r>
          </a:p>
          <a:p>
            <a:pPr eaLnBrk="1" hangingPunct="1"/>
            <a:r>
              <a:rPr lang="de-DE" altLang="de-DE" sz="1800" b="1" dirty="0">
                <a:solidFill>
                  <a:srgbClr val="FF0000"/>
                </a:solidFill>
              </a:rPr>
              <a:t>Eingenässte und eingekotete Sachen selbst waschen</a:t>
            </a:r>
          </a:p>
          <a:p>
            <a:pPr eaLnBrk="1" hangingPunct="1"/>
            <a:r>
              <a:rPr lang="de-DE" altLang="de-DE" sz="1800" b="1" dirty="0" err="1">
                <a:solidFill>
                  <a:srgbClr val="FF0000"/>
                </a:solidFill>
              </a:rPr>
              <a:t>Gruppenlächerlichmachung</a:t>
            </a:r>
            <a:r>
              <a:rPr lang="de-DE" altLang="de-DE" sz="1800" b="1" dirty="0">
                <a:solidFill>
                  <a:srgbClr val="FF0000"/>
                </a:solidFill>
              </a:rPr>
              <a:t>, -auslieferung, Gruppenstrafen, </a:t>
            </a:r>
          </a:p>
          <a:p>
            <a:pPr eaLnBrk="1" hangingPunct="1"/>
            <a:r>
              <a:rPr lang="de-DE" altLang="de-DE" sz="1800" b="1" dirty="0">
                <a:solidFill>
                  <a:srgbClr val="FF0000"/>
                </a:solidFill>
              </a:rPr>
              <a:t>Schlafen im Waschraum, in Abstellkammer,  Isolierzimmer</a:t>
            </a:r>
            <a:endParaRPr lang="de-DE" altLang="de-DE" sz="1800" b="1" dirty="0">
              <a:solidFill>
                <a:schemeClr val="bg1"/>
              </a:solidFill>
            </a:endParaRPr>
          </a:p>
          <a:p>
            <a:pPr eaLnBrk="1" hangingPunct="1"/>
            <a:r>
              <a:rPr lang="de-DE" altLang="de-DE" sz="1800" b="1" dirty="0">
                <a:solidFill>
                  <a:schemeClr val="bg1"/>
                </a:solidFill>
              </a:rPr>
              <a:t>Ohrfeigen</a:t>
            </a:r>
          </a:p>
          <a:p>
            <a:pPr eaLnBrk="1" hangingPunct="1"/>
            <a:r>
              <a:rPr lang="de-DE" altLang="de-DE" sz="1800" b="1" dirty="0">
                <a:solidFill>
                  <a:schemeClr val="bg1"/>
                </a:solidFill>
              </a:rPr>
              <a:t>Neuen Namen geben, nur mit Nummer ansprechen</a:t>
            </a:r>
          </a:p>
          <a:p>
            <a:pPr eaLnBrk="1" hangingPunct="1"/>
            <a:r>
              <a:rPr lang="de-DE" altLang="de-DE" sz="1800" b="1" dirty="0">
                <a:solidFill>
                  <a:schemeClr val="bg1"/>
                </a:solidFill>
              </a:rPr>
              <a:t>Kleidungsentzug, Anstaltskleidung</a:t>
            </a:r>
          </a:p>
          <a:p>
            <a:pPr eaLnBrk="1" hangingPunct="1"/>
            <a:r>
              <a:rPr lang="de-DE" altLang="de-DE" sz="1800" b="1" dirty="0">
                <a:solidFill>
                  <a:schemeClr val="bg1"/>
                </a:solidFill>
              </a:rPr>
              <a:t>Einsperren im Keller, Androhung: Im Keller im Ofen verbrennen lassen</a:t>
            </a:r>
          </a:p>
          <a:p>
            <a:pPr eaLnBrk="1" hangingPunct="1"/>
            <a:r>
              <a:rPr lang="de-DE" altLang="de-DE" sz="1800" b="1" dirty="0">
                <a:solidFill>
                  <a:schemeClr val="bg1"/>
                </a:solidFill>
              </a:rPr>
              <a:t>Dort hungern und dursten lassen</a:t>
            </a:r>
          </a:p>
          <a:p>
            <a:pPr eaLnBrk="1" hangingPunct="1"/>
            <a:r>
              <a:rPr lang="de-DE" altLang="de-DE" sz="1800" b="1" dirty="0">
                <a:solidFill>
                  <a:schemeClr val="bg1"/>
                </a:solidFill>
              </a:rPr>
              <a:t>Spritzen, Tabletten, schmerzhaftes Fieberthermometer einführen</a:t>
            </a:r>
          </a:p>
          <a:p>
            <a:pPr eaLnBrk="1" hangingPunct="1"/>
            <a:r>
              <a:rPr lang="de-DE" altLang="de-DE" sz="1800" b="1" dirty="0">
                <a:solidFill>
                  <a:schemeClr val="bg1"/>
                </a:solidFill>
              </a:rPr>
              <a:t>Haare scheren, kalt abspritzen, grob im Intimbereich waschen      </a:t>
            </a:r>
          </a:p>
          <a:p>
            <a:pPr algn="r" eaLnBrk="1" hangingPunct="1">
              <a:buFont typeface="Arial" panose="020B0604020202020204" pitchFamily="34" charset="0"/>
              <a:buNone/>
            </a:pPr>
            <a:r>
              <a:rPr lang="de-DE" altLang="de-DE" sz="1200" b="1" i="1" dirty="0">
                <a:solidFill>
                  <a:schemeClr val="bg1"/>
                </a:solidFill>
              </a:rPr>
              <a:t>(Zusammengefasst nach: ZEUGNIS ABLEGEN: www.verschickungsheime.de)</a:t>
            </a:r>
          </a:p>
          <a:p>
            <a:pPr eaLnBrk="1" hangingPunct="1"/>
            <a:endParaRPr lang="de-DE" altLang="de-DE" sz="2400" b="1" dirty="0">
              <a:solidFill>
                <a:srgbClr val="FF0000"/>
              </a:solidFill>
            </a:endParaRPr>
          </a:p>
          <a:p>
            <a:pPr eaLnBrk="1" hangingPunct="1"/>
            <a:endParaRPr lang="de-DE" altLang="de-DE" sz="2400" b="1" dirty="0">
              <a:solidFill>
                <a:srgbClr val="FF0000"/>
              </a:solidFill>
            </a:endParaRPr>
          </a:p>
        </p:txBody>
      </p:sp>
      <p:sp>
        <p:nvSpPr>
          <p:cNvPr id="2" name="Ellipse 1">
            <a:extLst>
              <a:ext uri="{FF2B5EF4-FFF2-40B4-BE49-F238E27FC236}">
                <a16:creationId xmlns:a16="http://schemas.microsoft.com/office/drawing/2014/main" xmlns="" id="{D84FA7A4-26E2-4145-8696-7A3F9E010EB2}"/>
              </a:ext>
            </a:extLst>
          </p:cNvPr>
          <p:cNvSpPr/>
          <p:nvPr/>
        </p:nvSpPr>
        <p:spPr>
          <a:xfrm>
            <a:off x="9004041" y="1996752"/>
            <a:ext cx="1903445" cy="14813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Perfekte Umsetzung Ratschläge</a:t>
            </a:r>
          </a:p>
        </p:txBody>
      </p:sp>
      <p:sp>
        <p:nvSpPr>
          <p:cNvPr id="3" name="Ellipse 2">
            <a:extLst>
              <a:ext uri="{FF2B5EF4-FFF2-40B4-BE49-F238E27FC236}">
                <a16:creationId xmlns:a16="http://schemas.microsoft.com/office/drawing/2014/main" xmlns="" id="{4046EBA1-15DA-4AD7-9236-92E7B867066E}"/>
              </a:ext>
            </a:extLst>
          </p:cNvPr>
          <p:cNvSpPr/>
          <p:nvPr/>
        </p:nvSpPr>
        <p:spPr>
          <a:xfrm>
            <a:off x="8770777" y="4378226"/>
            <a:ext cx="2687216" cy="13134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Praxis schlimmer als „Warnungen“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0"/>
            <a:ext cx="12192000" cy="685800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a:extLst>
              <a:ext uri="{FF2B5EF4-FFF2-40B4-BE49-F238E27FC236}">
                <a16:creationId xmlns:a16="http://schemas.microsoft.com/office/drawing/2014/main" xmlns="" id="{52A71D08-6564-4CC0-B40D-3688972BCEE7}"/>
              </a:ext>
            </a:extLst>
          </p:cNvPr>
          <p:cNvSpPr>
            <a:spLocks noGrp="1"/>
          </p:cNvSpPr>
          <p:nvPr>
            <p:ph type="title"/>
          </p:nvPr>
        </p:nvSpPr>
        <p:spPr>
          <a:xfrm>
            <a:off x="878888" y="363985"/>
            <a:ext cx="10474911" cy="1112275"/>
          </a:xfrm>
          <a:solidFill>
            <a:schemeClr val="accent2">
              <a:lumMod val="40000"/>
              <a:lumOff val="60000"/>
            </a:schemeClr>
          </a:solidFill>
        </p:spPr>
        <p:txBody>
          <a:bodyPr>
            <a:normAutofit/>
          </a:bodyPr>
          <a:lstStyle/>
          <a:p>
            <a:pPr algn="ctr"/>
            <a:r>
              <a:rPr lang="de-DE" altLang="de-DE" sz="4000" dirty="0"/>
              <a:t>„Vergehen“</a:t>
            </a:r>
          </a:p>
        </p:txBody>
      </p:sp>
      <p:sp>
        <p:nvSpPr>
          <p:cNvPr id="37891" name="Inhaltsplatzhalter 2">
            <a:extLst>
              <a:ext uri="{FF2B5EF4-FFF2-40B4-BE49-F238E27FC236}">
                <a16:creationId xmlns:a16="http://schemas.microsoft.com/office/drawing/2014/main" xmlns="" id="{A905C419-4985-45AD-B608-312DBD9852DC}"/>
              </a:ext>
            </a:extLst>
          </p:cNvPr>
          <p:cNvSpPr>
            <a:spLocks noGrp="1"/>
          </p:cNvSpPr>
          <p:nvPr>
            <p:ph idx="1"/>
          </p:nvPr>
        </p:nvSpPr>
        <p:spPr>
          <a:xfrm>
            <a:off x="838200" y="1825625"/>
            <a:ext cx="10515600" cy="4663310"/>
          </a:xfrm>
          <a:solidFill>
            <a:schemeClr val="bg2">
              <a:lumMod val="50000"/>
            </a:schemeClr>
          </a:solidFill>
        </p:spPr>
        <p:txBody>
          <a:bodyPr>
            <a:normAutofit fontScale="25000" lnSpcReduction="20000"/>
          </a:bodyPr>
          <a:lstStyle/>
          <a:p>
            <a:endParaRPr lang="de-DE" altLang="de-DE" sz="8000" u="sng" dirty="0">
              <a:solidFill>
                <a:srgbClr val="C00000"/>
              </a:solidFill>
            </a:endParaRPr>
          </a:p>
          <a:p>
            <a:r>
              <a:rPr lang="de-DE" altLang="de-DE" sz="8000" b="1" dirty="0"/>
              <a:t>Weinen: </a:t>
            </a:r>
            <a:r>
              <a:rPr lang="de-DE" altLang="de-DE" sz="8000" dirty="0"/>
              <a:t>Trauer, Trennungsschmerz, Heimweh</a:t>
            </a:r>
          </a:p>
          <a:p>
            <a:r>
              <a:rPr lang="de-DE" altLang="de-DE" sz="8000" b="1" dirty="0"/>
              <a:t>Reden:</a:t>
            </a:r>
            <a:r>
              <a:rPr lang="de-DE" altLang="de-DE" sz="8000" dirty="0"/>
              <a:t> Kommunikationsbedürfnis, Trost, Freundschaft, Beziehungsbedürfnis, </a:t>
            </a:r>
          </a:p>
          <a:p>
            <a:r>
              <a:rPr lang="de-DE" altLang="de-DE" sz="8000" b="1" dirty="0"/>
              <a:t>Lachen:</a:t>
            </a:r>
            <a:r>
              <a:rPr lang="de-DE" altLang="de-DE" sz="8000" dirty="0"/>
              <a:t> Glück, Freude, Spannungsabbau</a:t>
            </a:r>
          </a:p>
          <a:p>
            <a:r>
              <a:rPr lang="de-DE" altLang="de-DE" sz="8000" b="1" dirty="0"/>
              <a:t>Ausscheidungsvorgänge: </a:t>
            </a:r>
            <a:r>
              <a:rPr lang="de-DE" altLang="de-DE" sz="8000" dirty="0"/>
              <a:t>Einnässen, Einkoten, verstecken der dreckigen Sachen (Angst)</a:t>
            </a:r>
          </a:p>
          <a:p>
            <a:r>
              <a:rPr lang="de-DE" altLang="de-DE" sz="8000" b="1" dirty="0"/>
              <a:t>Essen: </a:t>
            </a:r>
            <a:r>
              <a:rPr lang="de-DE" altLang="de-DE" sz="8000" dirty="0"/>
              <a:t> Nicht auf Befehl, Ekel, Erbrechen beim Essen</a:t>
            </a:r>
          </a:p>
          <a:p>
            <a:r>
              <a:rPr lang="de-DE" altLang="de-DE" sz="8000" b="1" dirty="0"/>
              <a:t>Verhalten:</a:t>
            </a:r>
            <a:r>
              <a:rPr lang="de-DE" altLang="de-DE" sz="8000" dirty="0"/>
              <a:t>  Verstecken, Verschmutzen oder verlieren von Kleidung, bei Ausflug verloren gehen, sich selbst oder Sachen verstecken</a:t>
            </a:r>
          </a:p>
          <a:p>
            <a:r>
              <a:rPr lang="de-DE" altLang="de-DE" sz="8000" b="1" dirty="0"/>
              <a:t>Gewichtsabnahme</a:t>
            </a:r>
          </a:p>
          <a:p>
            <a:r>
              <a:rPr lang="de-DE" altLang="de-DE" sz="8000" b="1" dirty="0"/>
              <a:t>Krank</a:t>
            </a:r>
            <a:r>
              <a:rPr lang="de-DE" altLang="de-DE" sz="8000" dirty="0"/>
              <a:t> werden </a:t>
            </a:r>
          </a:p>
          <a:p>
            <a:pPr marL="0" indent="0" algn="r">
              <a:buNone/>
            </a:pPr>
            <a:endParaRPr lang="de-DE" altLang="de-DE" sz="8000" b="1" dirty="0"/>
          </a:p>
          <a:p>
            <a:pPr marL="0" indent="0" algn="r">
              <a:buNone/>
            </a:pPr>
            <a:r>
              <a:rPr lang="de-DE" altLang="de-DE" sz="8000" b="1" dirty="0"/>
              <a:t>Ganz normale Bedürfnisse und Reaktionen auf Trennung von Bezugspersonen</a:t>
            </a:r>
            <a:endParaRPr lang="de-DE" altLang="de-DE" sz="8000" b="1" dirty="0">
              <a:solidFill>
                <a:srgbClr val="C00000"/>
              </a:solidFill>
            </a:endParaRPr>
          </a:p>
          <a:p>
            <a:pPr algn="r"/>
            <a:endParaRPr lang="de-DE" altLang="de-DE" sz="8000" b="1" dirty="0">
              <a:solidFill>
                <a:srgbClr val="C00000"/>
              </a:solidFill>
            </a:endParaRPr>
          </a:p>
          <a:p>
            <a:pPr algn="r">
              <a:buFont typeface="Arial" panose="020B0604020202020204" pitchFamily="34" charset="0"/>
              <a:buNone/>
            </a:pPr>
            <a:r>
              <a:rPr lang="de-DE" altLang="de-DE" sz="8000" i="1" dirty="0"/>
              <a:t>(Zusammengefasst nach: ZEUGNIS ABLEGEN: www.verschickungsheime.de)</a:t>
            </a:r>
            <a:endParaRPr lang="de-DE" altLang="de-DE" sz="8000" i="1" dirty="0">
              <a:solidFill>
                <a:srgbClr val="C00000"/>
              </a:solidFill>
            </a:endParaRPr>
          </a:p>
          <a:p>
            <a:pPr algn="r"/>
            <a:endParaRPr lang="de-DE" altLang="de-DE" sz="1200" i="1" dirty="0">
              <a:solidFill>
                <a:srgbClr val="C00000"/>
              </a:solidFill>
            </a:endParaRPr>
          </a:p>
        </p:txBody>
      </p:sp>
      <p:sp>
        <p:nvSpPr>
          <p:cNvPr id="2" name="Pfeil: nach rechts 1">
            <a:extLst>
              <a:ext uri="{FF2B5EF4-FFF2-40B4-BE49-F238E27FC236}">
                <a16:creationId xmlns:a16="http://schemas.microsoft.com/office/drawing/2014/main" xmlns="" id="{EFF50981-D1BB-45EF-8371-47B7C4E68E49}"/>
              </a:ext>
            </a:extLst>
          </p:cNvPr>
          <p:cNvSpPr/>
          <p:nvPr/>
        </p:nvSpPr>
        <p:spPr>
          <a:xfrm>
            <a:off x="1668680" y="5387997"/>
            <a:ext cx="798991" cy="359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703511"/>
          </a:xfrm>
          <a:solidFill>
            <a:schemeClr val="accent2">
              <a:lumMod val="40000"/>
              <a:lumOff val="60000"/>
            </a:schemeClr>
          </a:solidFill>
        </p:spPr>
        <p:txBody>
          <a:bodyPr>
            <a:normAutofit/>
          </a:bodyPr>
          <a:lstStyle/>
          <a:p>
            <a:r>
              <a:rPr lang="de-DE" sz="3600" b="1" dirty="0"/>
              <a:t>Bestätigung durch erwachsene Zeitzeugenschaft</a:t>
            </a:r>
          </a:p>
        </p:txBody>
      </p:sp>
      <p:sp>
        <p:nvSpPr>
          <p:cNvPr id="3" name="Inhaltsplatzhalter 2"/>
          <p:cNvSpPr>
            <a:spLocks noGrp="1"/>
          </p:cNvSpPr>
          <p:nvPr>
            <p:ph idx="1"/>
          </p:nvPr>
        </p:nvSpPr>
        <p:spPr>
          <a:xfrm>
            <a:off x="838200" y="1222873"/>
            <a:ext cx="10515600" cy="5373870"/>
          </a:xfrm>
          <a:solidFill>
            <a:schemeClr val="tx2">
              <a:lumMod val="40000"/>
              <a:lumOff val="60000"/>
            </a:schemeClr>
          </a:solidFill>
        </p:spPr>
        <p:txBody>
          <a:bodyPr>
            <a:normAutofit fontScale="25000" lnSpcReduction="20000"/>
          </a:bodyPr>
          <a:lstStyle/>
          <a:p>
            <a:pPr>
              <a:buNone/>
            </a:pPr>
            <a:r>
              <a:rPr lang="de-DE" sz="9600" b="1" dirty="0"/>
              <a:t>Aus einem Beschwerdebrief dreier Praktikantinnen im </a:t>
            </a:r>
            <a:r>
              <a:rPr lang="de-DE" sz="9600" b="1" dirty="0" err="1"/>
              <a:t>Adolfinenheim</a:t>
            </a:r>
            <a:r>
              <a:rPr lang="de-DE" sz="9600" b="1" dirty="0"/>
              <a:t> auf </a:t>
            </a:r>
            <a:endParaRPr lang="de-DE" sz="9600" b="1" dirty="0" smtClean="0"/>
          </a:p>
          <a:p>
            <a:pPr>
              <a:buNone/>
            </a:pPr>
            <a:r>
              <a:rPr lang="de-DE" sz="9600" b="1" dirty="0" smtClean="0"/>
              <a:t>Borkum</a:t>
            </a:r>
            <a:r>
              <a:rPr lang="de-DE" sz="9600" b="1" dirty="0"/>
              <a:t>, im Dezember 1972: </a:t>
            </a:r>
            <a:endParaRPr lang="de-DE" sz="5600" b="1" dirty="0" smtClean="0"/>
          </a:p>
          <a:p>
            <a:r>
              <a:rPr lang="de-DE" sz="7200" b="1" dirty="0" smtClean="0">
                <a:solidFill>
                  <a:srgbClr val="7030A0"/>
                </a:solidFill>
              </a:rPr>
              <a:t>Atmosphäre: kalt und unfreundlich</a:t>
            </a:r>
            <a:r>
              <a:rPr lang="de-DE" sz="7200" b="1" dirty="0" smtClean="0">
                <a:solidFill>
                  <a:srgbClr val="C00000"/>
                </a:solidFill>
              </a:rPr>
              <a:t>, Gebäude Kaserne</a:t>
            </a:r>
            <a:r>
              <a:rPr lang="de-DE" sz="7200" b="1" dirty="0" smtClean="0">
                <a:solidFill>
                  <a:srgbClr val="7030A0"/>
                </a:solidFill>
              </a:rPr>
              <a:t>, kaum renoviert</a:t>
            </a:r>
          </a:p>
          <a:p>
            <a:r>
              <a:rPr lang="de-DE" sz="7200" b="1" dirty="0" smtClean="0">
                <a:solidFill>
                  <a:srgbClr val="C00000"/>
                </a:solidFill>
              </a:rPr>
              <a:t>Stammpersonals </a:t>
            </a:r>
            <a:r>
              <a:rPr lang="de-DE" sz="7200" b="1" dirty="0">
                <a:solidFill>
                  <a:srgbClr val="C00000"/>
                </a:solidFill>
              </a:rPr>
              <a:t>besser untergebracht </a:t>
            </a:r>
          </a:p>
          <a:p>
            <a:r>
              <a:rPr lang="de-DE" sz="7200" b="1" dirty="0"/>
              <a:t>Kein Aufenthalts- oder Spielraum, in den Schlafräumen: Platzmangel, Kinder: Zweierreihen</a:t>
            </a:r>
          </a:p>
          <a:p>
            <a:r>
              <a:rPr lang="de-DE" sz="7200" b="1" dirty="0">
                <a:solidFill>
                  <a:srgbClr val="C00000"/>
                </a:solidFill>
              </a:rPr>
              <a:t>Spielzeug wird vom Personal weggenommen oder zerstört</a:t>
            </a:r>
          </a:p>
          <a:p>
            <a:r>
              <a:rPr lang="de-DE" sz="7200" b="1" dirty="0">
                <a:solidFill>
                  <a:schemeClr val="tx2">
                    <a:lumMod val="50000"/>
                  </a:schemeClr>
                </a:solidFill>
              </a:rPr>
              <a:t>Kinder in Folge: Unruhig, aggressiv, unausgeglichen, Langeweile</a:t>
            </a:r>
          </a:p>
          <a:p>
            <a:r>
              <a:rPr lang="de-DE" sz="7200" b="1" dirty="0">
                <a:solidFill>
                  <a:srgbClr val="C00000"/>
                </a:solidFill>
              </a:rPr>
              <a:t>Fachfremdes </a:t>
            </a:r>
            <a:r>
              <a:rPr lang="de-DE" sz="7200" b="1" dirty="0" smtClean="0">
                <a:solidFill>
                  <a:srgbClr val="C00000"/>
                </a:solidFill>
              </a:rPr>
              <a:t>Personal</a:t>
            </a:r>
            <a:endParaRPr lang="de-DE" sz="7200" b="1" dirty="0">
              <a:solidFill>
                <a:srgbClr val="C00000"/>
              </a:solidFill>
            </a:endParaRPr>
          </a:p>
          <a:p>
            <a:r>
              <a:rPr lang="de-DE" sz="7200" b="1" dirty="0"/>
              <a:t>Unmenschliche Methoden viele konkrete Beispiele mit Zitaten und Namen dafür angeführt</a:t>
            </a:r>
          </a:p>
          <a:p>
            <a:r>
              <a:rPr lang="de-DE" sz="7200" b="1" dirty="0">
                <a:solidFill>
                  <a:srgbClr val="C00000"/>
                </a:solidFill>
              </a:rPr>
              <a:t>Kinder werden mit Bett- und Zimmernummer angeredet</a:t>
            </a:r>
          </a:p>
          <a:p>
            <a:r>
              <a:rPr lang="de-DE" sz="7200" b="1" dirty="0"/>
              <a:t>Sie müssten – selbst die 13-Jährigen – zu „festgelegten Zeiten zur Toilette“ in „Zweierreihen“, dazu Willkür der Mitarbeiterin, ob die Toilette überhaupt benutzt werden dürfe</a:t>
            </a:r>
          </a:p>
          <a:p>
            <a:r>
              <a:rPr lang="de-DE" sz="7200" b="1" dirty="0">
                <a:solidFill>
                  <a:srgbClr val="C00000"/>
                </a:solidFill>
              </a:rPr>
              <a:t>Bei Einnässen: Strafen: ... mit nacktem Po vor aller Augen auf dem Flur“</a:t>
            </a:r>
          </a:p>
          <a:p>
            <a:r>
              <a:rPr lang="de-DE" sz="7200" b="1" dirty="0"/>
              <a:t>Die Atmosphäre bewirke, dass ein „ungewöhnlich</a:t>
            </a:r>
            <a:br>
              <a:rPr lang="de-DE" sz="7200" b="1" dirty="0"/>
            </a:br>
            <a:r>
              <a:rPr lang="de-DE" sz="7200" b="1" dirty="0"/>
              <a:t>hoher Anteil von Kindern zu Bettnässen und Hosenbeschmutzen“</a:t>
            </a:r>
            <a:br>
              <a:rPr lang="de-DE" sz="7200" b="1" dirty="0"/>
            </a:br>
            <a:r>
              <a:rPr lang="de-DE" sz="7200" b="1" dirty="0" smtClean="0"/>
              <a:t>neige.</a:t>
            </a:r>
          </a:p>
          <a:p>
            <a:pPr algn="r">
              <a:buNone/>
            </a:pPr>
            <a:r>
              <a:rPr lang="de-DE" sz="4900" i="1" dirty="0" smtClean="0"/>
              <a:t>Tafel </a:t>
            </a:r>
            <a:r>
              <a:rPr lang="de-DE" sz="4900" i="1" dirty="0"/>
              <a:t>25 und 26: </a:t>
            </a:r>
            <a:r>
              <a:rPr lang="de-DE" sz="4900" i="1" dirty="0" smtClean="0"/>
              <a:t>Quelle</a:t>
            </a:r>
            <a:r>
              <a:rPr lang="de-DE" sz="4900" i="1" dirty="0"/>
              <a:t>: https://sozialgeschichte-online.org/2022/04/13/anja-rohl-kindererholungsheime-als-forschungsgegenstand/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37134"/>
            <a:ext cx="10515600" cy="824697"/>
          </a:xfrm>
          <a:solidFill>
            <a:schemeClr val="accent2">
              <a:lumMod val="40000"/>
              <a:lumOff val="60000"/>
            </a:schemeClr>
          </a:solidFill>
        </p:spPr>
        <p:txBody>
          <a:bodyPr>
            <a:normAutofit/>
          </a:bodyPr>
          <a:lstStyle/>
          <a:p>
            <a:r>
              <a:rPr lang="de-DE" sz="3600" b="1" dirty="0"/>
              <a:t>Strafen aus Blick erwachsener Zeitzeugenschaft</a:t>
            </a:r>
          </a:p>
        </p:txBody>
      </p:sp>
      <p:sp>
        <p:nvSpPr>
          <p:cNvPr id="3" name="Inhaltsplatzhalter 2"/>
          <p:cNvSpPr>
            <a:spLocks noGrp="1"/>
          </p:cNvSpPr>
          <p:nvPr>
            <p:ph idx="1"/>
          </p:nvPr>
        </p:nvSpPr>
        <p:spPr>
          <a:xfrm>
            <a:off x="838200" y="1432193"/>
            <a:ext cx="10515600" cy="5266062"/>
          </a:xfrm>
          <a:solidFill>
            <a:schemeClr val="tx1"/>
          </a:solidFill>
        </p:spPr>
        <p:txBody>
          <a:bodyPr>
            <a:noAutofit/>
          </a:bodyPr>
          <a:lstStyle/>
          <a:p>
            <a:r>
              <a:rPr lang="de-DE" sz="2000" dirty="0">
                <a:solidFill>
                  <a:schemeClr val="bg1"/>
                </a:solidFill>
              </a:rPr>
              <a:t>Tagelange Bettruhe, mit Decke auf den Schultern stehen oder auf dem Boden sitzen</a:t>
            </a:r>
          </a:p>
          <a:p>
            <a:r>
              <a:rPr lang="de-DE" sz="2000" dirty="0">
                <a:solidFill>
                  <a:schemeClr val="bg1"/>
                </a:solidFill>
              </a:rPr>
              <a:t> </a:t>
            </a:r>
            <a:r>
              <a:rPr lang="de-DE" sz="2000" dirty="0">
                <a:solidFill>
                  <a:srgbClr val="FF0000"/>
                </a:solidFill>
              </a:rPr>
              <a:t>Post wird vorenthalten, eigene Briefe werden zensiert. </a:t>
            </a:r>
          </a:p>
          <a:p>
            <a:r>
              <a:rPr lang="de-DE" sz="2000" dirty="0">
                <a:solidFill>
                  <a:schemeClr val="bg1"/>
                </a:solidFill>
              </a:rPr>
              <a:t>Kinder: Oft in leeren Zimmern über Tage eingesperrt. </a:t>
            </a:r>
          </a:p>
          <a:p>
            <a:r>
              <a:rPr lang="de-DE" sz="2000" dirty="0">
                <a:solidFill>
                  <a:srgbClr val="FF0000"/>
                </a:solidFill>
              </a:rPr>
              <a:t>Nach Erbrechen: Mit Seifen-Wasser Mund und Gesicht ausgewasche</a:t>
            </a:r>
            <a:r>
              <a:rPr lang="de-DE" sz="2000" dirty="0">
                <a:solidFill>
                  <a:schemeClr val="bg1"/>
                </a:solidFill>
              </a:rPr>
              <a:t>n</a:t>
            </a:r>
          </a:p>
          <a:p>
            <a:r>
              <a:rPr lang="de-DE" sz="2000" dirty="0">
                <a:solidFill>
                  <a:schemeClr val="bg1"/>
                </a:solidFill>
              </a:rPr>
              <a:t>Strich- oder Kreuzlisten für gutes und schlechtes Benehmen, schreckliche Angst vor dieser Liste</a:t>
            </a:r>
          </a:p>
          <a:p>
            <a:r>
              <a:rPr lang="de-DE" sz="2000" dirty="0">
                <a:solidFill>
                  <a:srgbClr val="FF0000"/>
                </a:solidFill>
              </a:rPr>
              <a:t>Maßnahmen bei Tisch zur Herstellung von Ruhe:  Befehlssätze: „Kein Ton!“ </a:t>
            </a:r>
          </a:p>
          <a:p>
            <a:r>
              <a:rPr lang="de-DE" sz="2000" dirty="0">
                <a:solidFill>
                  <a:schemeClr val="bg1"/>
                </a:solidFill>
              </a:rPr>
              <a:t>Vor-die-Tür-Stellen, Nachtisch wegnehmen, Arme hinter dem Kopf verschränken</a:t>
            </a:r>
            <a:br>
              <a:rPr lang="de-DE" sz="2000" dirty="0">
                <a:solidFill>
                  <a:schemeClr val="bg1"/>
                </a:solidFill>
              </a:rPr>
            </a:br>
            <a:r>
              <a:rPr lang="de-DE" sz="2000" dirty="0">
                <a:solidFill>
                  <a:schemeClr val="bg1"/>
                </a:solidFill>
              </a:rPr>
              <a:t>oder Finger vor den Mund halten lassen sowie dem Verbot, nicht eher</a:t>
            </a:r>
            <a:br>
              <a:rPr lang="de-DE" sz="2000" dirty="0">
                <a:solidFill>
                  <a:schemeClr val="bg1"/>
                </a:solidFill>
              </a:rPr>
            </a:br>
            <a:r>
              <a:rPr lang="de-DE" sz="2000" dirty="0">
                <a:solidFill>
                  <a:schemeClr val="bg1"/>
                </a:solidFill>
              </a:rPr>
              <a:t>mit dem Essen zu beginnen, als wenn absolute Ruhe herrschte. </a:t>
            </a:r>
          </a:p>
          <a:p>
            <a:r>
              <a:rPr lang="de-DE" sz="2000" dirty="0">
                <a:solidFill>
                  <a:srgbClr val="FF0000"/>
                </a:solidFill>
              </a:rPr>
              <a:t>Vor der Gruppe Rechenaufgaben lösen, dann auslachen durch Personal </a:t>
            </a:r>
          </a:p>
          <a:p>
            <a:r>
              <a:rPr lang="de-DE" sz="2000" dirty="0">
                <a:solidFill>
                  <a:schemeClr val="bg1"/>
                </a:solidFill>
              </a:rPr>
              <a:t>Vitaminmangel, kein Frischobst, Hunger, Nachschlag verweigert, Diät nicht eingehalten, Essen reingestopft, bis zum Erbrechen, dann Erbrochenes eingefüttert.  </a:t>
            </a:r>
          </a:p>
          <a:p>
            <a:r>
              <a:rPr lang="de-DE" sz="2000" dirty="0">
                <a:solidFill>
                  <a:srgbClr val="FF0000"/>
                </a:solidFill>
              </a:rPr>
              <a:t>Personal: Bessere Verpflegung, Leiterinnen aßen abends gesonderte Kost</a:t>
            </a:r>
            <a:endParaRPr lang="de-DE" sz="2000" dirty="0">
              <a:solidFill>
                <a:schemeClr val="bg1"/>
              </a:solidFill>
            </a:endParaRPr>
          </a:p>
          <a:p>
            <a:pPr>
              <a:buNone/>
            </a:pPr>
            <a:r>
              <a:rPr lang="de-DE" sz="2000" b="1" dirty="0" smtClean="0">
                <a:solidFill>
                  <a:schemeClr val="bg1"/>
                </a:solidFill>
              </a:rPr>
              <a:t>         Fazit</a:t>
            </a:r>
            <a:r>
              <a:rPr lang="de-DE" sz="2000" b="1" dirty="0">
                <a:solidFill>
                  <a:schemeClr val="bg1"/>
                </a:solidFill>
              </a:rPr>
              <a:t>: </a:t>
            </a:r>
            <a:r>
              <a:rPr lang="de-DE" sz="2000" b="1" dirty="0" smtClean="0">
                <a:solidFill>
                  <a:schemeClr val="bg1"/>
                </a:solidFill>
              </a:rPr>
              <a:t>        Keineswegs </a:t>
            </a:r>
            <a:r>
              <a:rPr lang="de-DE" sz="2000" b="1" dirty="0">
                <a:solidFill>
                  <a:schemeClr val="bg1"/>
                </a:solidFill>
              </a:rPr>
              <a:t>Erholung sondern </a:t>
            </a:r>
            <a:r>
              <a:rPr lang="de-DE" sz="2000" b="1" dirty="0">
                <a:solidFill>
                  <a:srgbClr val="FF0000"/>
                </a:solidFill>
              </a:rPr>
              <a:t>Schädigung</a:t>
            </a:r>
            <a:r>
              <a:rPr lang="de-DE" sz="2000" b="1" dirty="0">
                <a:solidFill>
                  <a:schemeClr val="bg1"/>
                </a:solidFill>
              </a:rPr>
              <a:t> (An Leib und Seele) </a:t>
            </a:r>
          </a:p>
          <a:p>
            <a:endParaRPr lang="de-DE" sz="20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842F5CD-98B2-436A-89CD-377116B8A9EF}"/>
              </a:ext>
            </a:extLst>
          </p:cNvPr>
          <p:cNvSpPr>
            <a:spLocks noGrp="1"/>
          </p:cNvSpPr>
          <p:nvPr>
            <p:ph type="title"/>
          </p:nvPr>
        </p:nvSpPr>
        <p:spPr>
          <a:xfrm>
            <a:off x="717014" y="3688510"/>
            <a:ext cx="10515600" cy="1695635"/>
          </a:xfrm>
          <a:solidFill>
            <a:srgbClr val="FF0000"/>
          </a:solidFill>
        </p:spPr>
        <p:txBody>
          <a:bodyPr/>
          <a:lstStyle/>
          <a:p>
            <a:r>
              <a:rPr lang="de-DE" b="1" dirty="0"/>
              <a:t>Mögliche </a:t>
            </a:r>
            <a:r>
              <a:rPr lang="de-DE" b="1" dirty="0" smtClean="0"/>
              <a:t>Ursachenkomplexe der Gewalt </a:t>
            </a:r>
            <a:endParaRPr lang="de-DE" b="1" dirty="0"/>
          </a:p>
        </p:txBody>
      </p:sp>
    </p:spTree>
    <p:extLst>
      <p:ext uri="{BB962C8B-B14F-4D97-AF65-F5344CB8AC3E}">
        <p14:creationId xmlns:p14="http://schemas.microsoft.com/office/powerpoint/2010/main" xmlns="" val="894656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a:extLst>
              <a:ext uri="{FF2B5EF4-FFF2-40B4-BE49-F238E27FC236}">
                <a16:creationId xmlns:a16="http://schemas.microsoft.com/office/drawing/2014/main" xmlns="" id="{91AD3046-B28D-4F2E-A732-9A9BE9A0D9DE}"/>
              </a:ext>
            </a:extLst>
          </p:cNvPr>
          <p:cNvSpPr>
            <a:spLocks noGrp="1"/>
          </p:cNvSpPr>
          <p:nvPr>
            <p:ph type="title"/>
          </p:nvPr>
        </p:nvSpPr>
        <p:spPr>
          <a:xfrm>
            <a:off x="838200" y="365125"/>
            <a:ext cx="10515600" cy="934865"/>
          </a:xfrm>
          <a:solidFill>
            <a:schemeClr val="accent2">
              <a:lumMod val="40000"/>
              <a:lumOff val="60000"/>
            </a:schemeClr>
          </a:solidFill>
        </p:spPr>
        <p:txBody>
          <a:bodyPr/>
          <a:lstStyle/>
          <a:p>
            <a:r>
              <a:rPr lang="de-DE" altLang="de-DE" sz="3600" b="1" dirty="0"/>
              <a:t>1) Ursache: </a:t>
            </a:r>
            <a:r>
              <a:rPr lang="de-DE" altLang="de-DE" sz="3600" b="1" dirty="0" smtClean="0"/>
              <a:t> frühe NS-Sozialisation der Tanten</a:t>
            </a:r>
            <a:endParaRPr lang="de-DE" altLang="de-DE" sz="3600" b="1" dirty="0"/>
          </a:p>
        </p:txBody>
      </p:sp>
      <p:sp>
        <p:nvSpPr>
          <p:cNvPr id="61443" name="Inhaltsplatzhalter 2">
            <a:extLst>
              <a:ext uri="{FF2B5EF4-FFF2-40B4-BE49-F238E27FC236}">
                <a16:creationId xmlns:a16="http://schemas.microsoft.com/office/drawing/2014/main" xmlns="" id="{FDB6197C-EEFE-48EF-AA04-EEC39E2D14BB}"/>
              </a:ext>
            </a:extLst>
          </p:cNvPr>
          <p:cNvSpPr>
            <a:spLocks noGrp="1"/>
          </p:cNvSpPr>
          <p:nvPr>
            <p:ph idx="1"/>
          </p:nvPr>
        </p:nvSpPr>
        <p:spPr>
          <a:xfrm>
            <a:off x="838200" y="1619480"/>
            <a:ext cx="10515600" cy="4557483"/>
          </a:xfrm>
        </p:spPr>
        <p:txBody>
          <a:bodyPr>
            <a:normAutofit fontScale="85000" lnSpcReduction="20000"/>
          </a:bodyPr>
          <a:lstStyle/>
          <a:p>
            <a:pPr marL="0" indent="0">
              <a:buNone/>
            </a:pPr>
            <a:r>
              <a:rPr lang="de-DE" altLang="de-DE" dirty="0"/>
              <a:t>NS-Prägung der 30/40-jährigen </a:t>
            </a:r>
            <a:r>
              <a:rPr lang="de-DE" altLang="de-DE" dirty="0" smtClean="0"/>
              <a:t>Tanten (Grundschule bis Hitlerjugend NS-Zeit): </a:t>
            </a:r>
          </a:p>
          <a:p>
            <a:pPr marL="0" indent="0">
              <a:buNone/>
            </a:pPr>
            <a:endParaRPr lang="de-DE" altLang="de-DE" dirty="0"/>
          </a:p>
          <a:p>
            <a:r>
              <a:rPr lang="de-DE" altLang="de-DE" dirty="0"/>
              <a:t>Von </a:t>
            </a:r>
            <a:r>
              <a:rPr lang="de-DE" altLang="de-DE" b="1" dirty="0"/>
              <a:t>1936</a:t>
            </a:r>
            <a:r>
              <a:rPr lang="de-DE" altLang="de-DE" dirty="0"/>
              <a:t> an: Einfluss ab </a:t>
            </a:r>
            <a:r>
              <a:rPr lang="de-DE" altLang="de-DE" b="1" dirty="0"/>
              <a:t>1. Klasse + Zwangs-Erziehung </a:t>
            </a:r>
            <a:r>
              <a:rPr lang="de-DE" altLang="de-DE" dirty="0"/>
              <a:t>durch Hitlerjugend</a:t>
            </a:r>
          </a:p>
          <a:p>
            <a:r>
              <a:rPr lang="de-DE" altLang="de-DE" b="1" dirty="0"/>
              <a:t>Kriegs- und Führerkinder </a:t>
            </a:r>
            <a:r>
              <a:rPr lang="de-DE" altLang="de-DE" dirty="0"/>
              <a:t>haben ihre Berufstätigkeit von </a:t>
            </a:r>
            <a:r>
              <a:rPr lang="de-DE" altLang="de-DE" b="1" dirty="0"/>
              <a:t>1948/49 bis 1989 in </a:t>
            </a:r>
            <a:r>
              <a:rPr lang="de-DE" altLang="de-DE" dirty="0"/>
              <a:t>abgeleistet </a:t>
            </a:r>
          </a:p>
          <a:p>
            <a:r>
              <a:rPr lang="de-DE" altLang="de-DE" b="1" dirty="0"/>
              <a:t>Starker Einfluss </a:t>
            </a:r>
            <a:r>
              <a:rPr lang="de-DE" altLang="de-DE" dirty="0"/>
              <a:t>auf alle gesell. und pol. Bereiche von 1949 bis 1989</a:t>
            </a:r>
          </a:p>
          <a:p>
            <a:r>
              <a:rPr lang="de-DE" altLang="de-DE" b="1" dirty="0"/>
              <a:t>Hitler über Erziehung</a:t>
            </a:r>
            <a:r>
              <a:rPr lang="de-DE" altLang="de-DE" i="1" dirty="0"/>
              <a:t>: Sie werden nicht mehr frei, ihr ganzes Leben lang nicht…, sie sollen skrupellos werden, … „töten können.</a:t>
            </a:r>
          </a:p>
          <a:p>
            <a:pPr marL="0" indent="0" algn="r">
              <a:buNone/>
            </a:pPr>
            <a:endParaRPr lang="de-DE" altLang="de-DE" i="1" dirty="0"/>
          </a:p>
          <a:p>
            <a:pPr marL="0" indent="0" algn="r">
              <a:buNone/>
            </a:pPr>
            <a:r>
              <a:rPr lang="de-DE" altLang="de-DE" i="1" dirty="0"/>
              <a:t>Quellen u.a.: </a:t>
            </a:r>
            <a:r>
              <a:rPr lang="de-DE" altLang="de-DE" b="1" i="1" dirty="0"/>
              <a:t>„10 Millionen Kinder“ </a:t>
            </a:r>
            <a:r>
              <a:rPr lang="de-DE" altLang="de-DE" i="1" dirty="0"/>
              <a:t>= Dokumentation Erika Mann</a:t>
            </a:r>
          </a:p>
          <a:p>
            <a:pPr>
              <a:buFont typeface="Arial" panose="020B0604020202020204" pitchFamily="34" charset="0"/>
              <a:buNone/>
            </a:pPr>
            <a:r>
              <a:rPr lang="de-DE" altLang="de-DE" b="1" dirty="0">
                <a:solidFill>
                  <a:srgbClr val="FF0000"/>
                </a:solidFill>
              </a:rPr>
              <a:t>Erziehung zwischen Angst und Überhebung mit dem erklärten Ziel der </a:t>
            </a:r>
          </a:p>
          <a:p>
            <a:pPr>
              <a:buFont typeface="Arial" panose="020B0604020202020204" pitchFamily="34" charset="0"/>
              <a:buNone/>
            </a:pPr>
            <a:r>
              <a:rPr lang="de-DE" altLang="de-DE" b="1" dirty="0">
                <a:solidFill>
                  <a:srgbClr val="FF0000"/>
                </a:solidFill>
              </a:rPr>
              <a:t>Abtötung innerer Gefühle plus Tötungsbereitschaft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a:extLst>
              <a:ext uri="{FF2B5EF4-FFF2-40B4-BE49-F238E27FC236}">
                <a16:creationId xmlns:a16="http://schemas.microsoft.com/office/drawing/2014/main" xmlns="" id="{E601E066-2297-4A96-B456-A09762EDEE64}"/>
              </a:ext>
            </a:extLst>
          </p:cNvPr>
          <p:cNvSpPr>
            <a:spLocks noGrp="1"/>
          </p:cNvSpPr>
          <p:nvPr>
            <p:ph type="title"/>
          </p:nvPr>
        </p:nvSpPr>
        <p:spPr>
          <a:xfrm>
            <a:off x="661930" y="420210"/>
            <a:ext cx="10515600" cy="967916"/>
          </a:xfrm>
          <a:solidFill>
            <a:schemeClr val="accent2">
              <a:lumMod val="40000"/>
              <a:lumOff val="60000"/>
            </a:schemeClr>
          </a:solidFill>
        </p:spPr>
        <p:txBody>
          <a:bodyPr>
            <a:normAutofit/>
          </a:bodyPr>
          <a:lstStyle/>
          <a:p>
            <a:r>
              <a:rPr lang="de-DE" altLang="de-DE" sz="3600" b="1" dirty="0"/>
              <a:t>2) Ursache: </a:t>
            </a:r>
            <a:r>
              <a:rPr lang="de-DE" altLang="de-DE" sz="3600" b="1" dirty="0" smtClean="0"/>
              <a:t>berufliche Sozialisation der Tanten</a:t>
            </a:r>
            <a:endParaRPr lang="de-DE" altLang="de-DE" sz="3600" b="1" dirty="0"/>
          </a:p>
        </p:txBody>
      </p:sp>
      <p:sp>
        <p:nvSpPr>
          <p:cNvPr id="62467" name="Inhaltsplatzhalter 2">
            <a:extLst>
              <a:ext uri="{FF2B5EF4-FFF2-40B4-BE49-F238E27FC236}">
                <a16:creationId xmlns:a16="http://schemas.microsoft.com/office/drawing/2014/main" xmlns="" id="{0E8F6F6E-6185-4D44-A6C3-B3BD05D75822}"/>
              </a:ext>
            </a:extLst>
          </p:cNvPr>
          <p:cNvSpPr>
            <a:spLocks noGrp="1"/>
          </p:cNvSpPr>
          <p:nvPr>
            <p:ph idx="1"/>
          </p:nvPr>
        </p:nvSpPr>
        <p:spPr>
          <a:xfrm>
            <a:off x="838200" y="1825625"/>
            <a:ext cx="10515600" cy="4667250"/>
          </a:xfrm>
        </p:spPr>
        <p:txBody>
          <a:bodyPr>
            <a:normAutofit fontScale="92500" lnSpcReduction="20000"/>
          </a:bodyPr>
          <a:lstStyle/>
          <a:p>
            <a:pPr marL="0" indent="0">
              <a:buNone/>
            </a:pPr>
            <a:r>
              <a:rPr lang="de-DE" altLang="de-DE" dirty="0"/>
              <a:t>Berufliche Prägung durch NS-Schwesternschaft der 50/60- jährigen Heimleiterinnen und </a:t>
            </a:r>
            <a:r>
              <a:rPr lang="de-DE" altLang="de-DE" dirty="0" smtClean="0"/>
              <a:t>Tanten (Beginn und Höhepunkt eines NS-des Berufslebens)</a:t>
            </a:r>
          </a:p>
          <a:p>
            <a:pPr marL="0" indent="0">
              <a:buNone/>
            </a:pPr>
            <a:r>
              <a:rPr lang="de-DE" altLang="de-DE" b="1" dirty="0" smtClean="0"/>
              <a:t>Gleichschaltung</a:t>
            </a:r>
            <a:r>
              <a:rPr lang="de-DE" altLang="de-DE" dirty="0" smtClean="0"/>
              <a:t> </a:t>
            </a:r>
            <a:r>
              <a:rPr lang="de-DE" altLang="de-DE" dirty="0"/>
              <a:t>der Schwesternschaft ab 1933</a:t>
            </a:r>
          </a:p>
          <a:p>
            <a:r>
              <a:rPr lang="de-DE" altLang="de-DE" dirty="0"/>
              <a:t>Einführung der </a:t>
            </a:r>
            <a:r>
              <a:rPr lang="de-DE" altLang="de-DE" b="1" dirty="0"/>
              <a:t>NS-Gemeindeschwester</a:t>
            </a:r>
          </a:p>
          <a:p>
            <a:r>
              <a:rPr lang="de-DE" altLang="de-DE" dirty="0"/>
              <a:t>Umdeutung des Begriffs der Individual-Fürsorge in eine des </a:t>
            </a:r>
            <a:r>
              <a:rPr lang="de-DE" altLang="de-DE" b="1" dirty="0"/>
              <a:t>„Volkskörpers“</a:t>
            </a:r>
          </a:p>
          <a:p>
            <a:r>
              <a:rPr lang="de-DE" altLang="de-DE" dirty="0"/>
              <a:t>Massen-Beteiligung an </a:t>
            </a:r>
            <a:r>
              <a:rPr lang="de-DE" altLang="de-DE" b="1" dirty="0"/>
              <a:t>Ausgrenzung, Sterilisation und Euthanasie</a:t>
            </a:r>
          </a:p>
          <a:p>
            <a:r>
              <a:rPr lang="de-DE" altLang="de-DE" dirty="0"/>
              <a:t>Beteiligung an </a:t>
            </a:r>
            <a:r>
              <a:rPr lang="de-DE" altLang="de-DE" b="1" dirty="0"/>
              <a:t>KZ-Aufsicht </a:t>
            </a:r>
            <a:r>
              <a:rPr lang="de-DE" altLang="de-DE" dirty="0"/>
              <a:t>(40.000 KZs allein nur in D) je eine Rote-Kreuz-Schwester</a:t>
            </a:r>
          </a:p>
          <a:p>
            <a:r>
              <a:rPr lang="de-DE" altLang="de-DE" dirty="0"/>
              <a:t>Kollektiv-Erfahrung: </a:t>
            </a:r>
            <a:r>
              <a:rPr lang="de-DE" altLang="de-DE" b="1" dirty="0"/>
              <a:t>Aufwertung,</a:t>
            </a:r>
            <a:r>
              <a:rPr lang="de-DE" altLang="de-DE" dirty="0"/>
              <a:t> </a:t>
            </a:r>
            <a:r>
              <a:rPr lang="de-DE" altLang="de-DE" b="1" dirty="0"/>
              <a:t>Unterordnung, Totale Institution</a:t>
            </a:r>
          </a:p>
          <a:p>
            <a:pPr marL="0" indent="0">
              <a:buNone/>
            </a:pPr>
            <a:r>
              <a:rPr lang="de-DE" altLang="de-DE" b="1" dirty="0" smtClean="0">
                <a:solidFill>
                  <a:srgbClr val="FF0000"/>
                </a:solidFill>
              </a:rPr>
              <a:t>Berufliche </a:t>
            </a:r>
            <a:r>
              <a:rPr lang="de-DE" altLang="de-DE" b="1" dirty="0">
                <a:solidFill>
                  <a:srgbClr val="FF0000"/>
                </a:solidFill>
              </a:rPr>
              <a:t>Konditionierung auf angeblich positive Gewalt und Tötungsbereitschaft am sogenannten Volkskörper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1">
            <a:extLst>
              <a:ext uri="{FF2B5EF4-FFF2-40B4-BE49-F238E27FC236}">
                <a16:creationId xmlns:a16="http://schemas.microsoft.com/office/drawing/2014/main" xmlns="" id="{4476685C-8E21-4EFB-A9AE-C144BE79ECBD}"/>
              </a:ext>
            </a:extLst>
          </p:cNvPr>
          <p:cNvSpPr>
            <a:spLocks noGrp="1"/>
          </p:cNvSpPr>
          <p:nvPr>
            <p:ph type="title"/>
          </p:nvPr>
        </p:nvSpPr>
        <p:spPr>
          <a:xfrm>
            <a:off x="1174932" y="202747"/>
            <a:ext cx="9692089" cy="860943"/>
          </a:xfrm>
          <a:solidFill>
            <a:schemeClr val="accent2">
              <a:lumMod val="40000"/>
              <a:lumOff val="60000"/>
            </a:schemeClr>
          </a:solidFill>
        </p:spPr>
        <p:txBody>
          <a:bodyPr>
            <a:normAutofit fontScale="90000"/>
          </a:bodyPr>
          <a:lstStyle/>
          <a:p>
            <a:r>
              <a:rPr lang="de-DE" altLang="de-DE" dirty="0"/>
              <a:t/>
            </a:r>
            <a:br>
              <a:rPr lang="de-DE" altLang="de-DE" dirty="0"/>
            </a:br>
            <a:r>
              <a:rPr lang="de-DE" altLang="de-DE" sz="3600" b="1" dirty="0"/>
              <a:t>3) Ursache: „</a:t>
            </a:r>
            <a:r>
              <a:rPr lang="de-DE" altLang="de-DE" sz="3600" b="1" dirty="0">
                <a:cs typeface="Arial" panose="020B0604020202020204" pitchFamily="34" charset="0"/>
              </a:rPr>
              <a:t>Strafende Pädagogik“ von Ärzten</a:t>
            </a:r>
            <a:r>
              <a:rPr lang="de-DE" altLang="de-DE" sz="4000" b="1" dirty="0">
                <a:cs typeface="Arial" panose="020B0604020202020204" pitchFamily="34" charset="0"/>
              </a:rPr>
              <a:t/>
            </a:r>
            <a:br>
              <a:rPr lang="de-DE" altLang="de-DE" sz="4000" b="1" dirty="0">
                <a:cs typeface="Arial" panose="020B0604020202020204" pitchFamily="34" charset="0"/>
              </a:rPr>
            </a:br>
            <a:endParaRPr lang="de-DE" altLang="de-DE" sz="4000" b="1" dirty="0">
              <a:cs typeface="Arial" panose="020B0604020202020204" pitchFamily="34" charset="0"/>
            </a:endParaRPr>
          </a:p>
        </p:txBody>
      </p:sp>
      <p:sp>
        <p:nvSpPr>
          <p:cNvPr id="63491" name="Inhaltsplatzhalter 2">
            <a:extLst>
              <a:ext uri="{FF2B5EF4-FFF2-40B4-BE49-F238E27FC236}">
                <a16:creationId xmlns:a16="http://schemas.microsoft.com/office/drawing/2014/main" xmlns="" id="{ED0844B7-9458-4ADE-B430-FC031BC67556}"/>
              </a:ext>
            </a:extLst>
          </p:cNvPr>
          <p:cNvSpPr>
            <a:spLocks noGrp="1"/>
          </p:cNvSpPr>
          <p:nvPr>
            <p:ph idx="1"/>
          </p:nvPr>
        </p:nvSpPr>
        <p:spPr>
          <a:xfrm>
            <a:off x="838200" y="1296955"/>
            <a:ext cx="10515600" cy="5430416"/>
          </a:xfrm>
        </p:spPr>
        <p:txBody>
          <a:bodyPr>
            <a:normAutofit fontScale="25000" lnSpcReduction="20000"/>
          </a:bodyPr>
          <a:lstStyle/>
          <a:p>
            <a:pPr>
              <a:buFont typeface="Arial" panose="020B0604020202020204" pitchFamily="34" charset="0"/>
              <a:buNone/>
            </a:pPr>
            <a:r>
              <a:rPr lang="de-DE" altLang="de-DE" sz="9600" dirty="0"/>
              <a:t>EINFLUSS strafender Pädagogik im 19. Jh. durch ärztliche Bücher:</a:t>
            </a:r>
          </a:p>
          <a:p>
            <a:pPr>
              <a:buFont typeface="Arial" panose="020B0604020202020204" pitchFamily="34" charset="0"/>
              <a:buNone/>
            </a:pPr>
            <a:r>
              <a:rPr lang="de-DE" altLang="de-DE" sz="9600" b="1" dirty="0"/>
              <a:t>Kinderbuch und Ratgeberbücher</a:t>
            </a:r>
          </a:p>
          <a:p>
            <a:r>
              <a:rPr lang="de-DE" altLang="de-DE" sz="9600" b="1" dirty="0">
                <a:solidFill>
                  <a:srgbClr val="FF0000"/>
                </a:solidFill>
              </a:rPr>
              <a:t>Heinrich Hoffmann </a:t>
            </a:r>
            <a:r>
              <a:rPr lang="de-DE" altLang="de-DE" sz="9600" dirty="0"/>
              <a:t>(</a:t>
            </a:r>
            <a:r>
              <a:rPr lang="de-DE" altLang="de-DE" sz="9600" b="1" dirty="0"/>
              <a:t>Struwwelpeter 1844</a:t>
            </a:r>
            <a:r>
              <a:rPr lang="de-DE" altLang="de-DE" sz="9600" dirty="0"/>
              <a:t>) Verbrennen, Daumen abschneiden, verhungern…Kinderbilderbuch (hohe Auflage bis heute)</a:t>
            </a:r>
          </a:p>
          <a:p>
            <a:r>
              <a:rPr lang="de-DE" altLang="de-DE" sz="9600" b="1" dirty="0">
                <a:solidFill>
                  <a:schemeClr val="accent1"/>
                </a:solidFill>
              </a:rPr>
              <a:t>Moritz </a:t>
            </a:r>
            <a:r>
              <a:rPr lang="de-DE" altLang="de-DE" sz="9600" b="1" dirty="0" err="1">
                <a:solidFill>
                  <a:schemeClr val="accent1"/>
                </a:solidFill>
              </a:rPr>
              <a:t>Schreber</a:t>
            </a:r>
            <a:r>
              <a:rPr lang="de-DE" altLang="de-DE" sz="9600" b="1" dirty="0">
                <a:solidFill>
                  <a:schemeClr val="accent1"/>
                </a:solidFill>
              </a:rPr>
              <a:t> </a:t>
            </a:r>
            <a:r>
              <a:rPr lang="de-DE" altLang="de-DE" sz="9600" dirty="0"/>
              <a:t>(lebte: 1806-1861) </a:t>
            </a:r>
            <a:r>
              <a:rPr lang="de-DE" altLang="de-DE" sz="9600" b="1" dirty="0"/>
              <a:t>Erziehungsratgeber </a:t>
            </a:r>
            <a:r>
              <a:rPr lang="de-DE" altLang="de-DE" sz="9600" dirty="0"/>
              <a:t>mit drakonischen Strafen, Millionenauflage mit Einfluss auf Wilhelminische Erziehung</a:t>
            </a:r>
          </a:p>
          <a:p>
            <a:r>
              <a:rPr lang="de-DE" altLang="de-DE" sz="9600" b="1" dirty="0">
                <a:solidFill>
                  <a:schemeClr val="accent6"/>
                </a:solidFill>
              </a:rPr>
              <a:t>Adalbert Czerny </a:t>
            </a:r>
            <a:r>
              <a:rPr lang="de-DE" altLang="de-DE" sz="9600" dirty="0"/>
              <a:t>(</a:t>
            </a:r>
            <a:r>
              <a:rPr lang="de-DE" altLang="de-DE" sz="9600" b="1" dirty="0"/>
              <a:t>Erziehungsratgeber</a:t>
            </a:r>
            <a:r>
              <a:rPr lang="de-DE" altLang="de-DE" sz="9600" dirty="0"/>
              <a:t> 1908: Militärischer Drill als Mittel gegen Kinderangst) Hohe Auflage</a:t>
            </a:r>
          </a:p>
          <a:p>
            <a:r>
              <a:rPr lang="de-DE" altLang="de-DE" sz="9600" b="1" dirty="0">
                <a:solidFill>
                  <a:srgbClr val="FF0000"/>
                </a:solidFill>
              </a:rPr>
              <a:t>Johanna </a:t>
            </a:r>
            <a:r>
              <a:rPr lang="de-DE" altLang="de-DE" sz="9600" b="1" dirty="0" err="1">
                <a:solidFill>
                  <a:srgbClr val="FF0000"/>
                </a:solidFill>
              </a:rPr>
              <a:t>Haarer</a:t>
            </a:r>
            <a:r>
              <a:rPr lang="de-DE" altLang="de-DE" sz="9600" b="1" dirty="0">
                <a:solidFill>
                  <a:srgbClr val="FF0000"/>
                </a:solidFill>
              </a:rPr>
              <a:t> </a:t>
            </a:r>
            <a:r>
              <a:rPr lang="de-DE" altLang="de-DE" sz="9600" dirty="0"/>
              <a:t>(Kinderfeindlicher </a:t>
            </a:r>
            <a:r>
              <a:rPr lang="de-DE" altLang="de-DE" sz="9600" b="1" dirty="0"/>
              <a:t>Säuglingspflegeratgeber</a:t>
            </a:r>
            <a:r>
              <a:rPr lang="de-DE" altLang="de-DE" sz="9600" dirty="0"/>
              <a:t> für Mütter: 1934-1998) 8 Millionen Auflage</a:t>
            </a:r>
          </a:p>
          <a:p>
            <a:r>
              <a:rPr lang="de-DE" altLang="de-DE" sz="9600" b="1" dirty="0">
                <a:solidFill>
                  <a:schemeClr val="accent1"/>
                </a:solidFill>
              </a:rPr>
              <a:t>Hannah </a:t>
            </a:r>
            <a:r>
              <a:rPr lang="de-DE" altLang="de-DE" sz="9600" b="1" dirty="0" err="1">
                <a:solidFill>
                  <a:schemeClr val="accent1"/>
                </a:solidFill>
              </a:rPr>
              <a:t>Ufflacker</a:t>
            </a:r>
            <a:r>
              <a:rPr lang="de-DE" altLang="de-DE" sz="9600" b="1" dirty="0">
                <a:solidFill>
                  <a:schemeClr val="accent1"/>
                </a:solidFill>
              </a:rPr>
              <a:t> </a:t>
            </a:r>
            <a:r>
              <a:rPr lang="de-DE" altLang="de-DE" sz="9600" dirty="0"/>
              <a:t>(</a:t>
            </a:r>
            <a:r>
              <a:rPr lang="de-DE" altLang="de-DE" sz="9600" b="1" dirty="0"/>
              <a:t>Mutter und Kind</a:t>
            </a:r>
            <a:r>
              <a:rPr lang="de-DE" altLang="de-DE" sz="9600" dirty="0"/>
              <a:t>, 1956) drei mal 300.000 Auflage (Euthanasieverbrecherin)</a:t>
            </a:r>
          </a:p>
          <a:p>
            <a:r>
              <a:rPr lang="de-DE" altLang="de-DE" sz="9600" b="1" dirty="0">
                <a:solidFill>
                  <a:schemeClr val="accent6"/>
                </a:solidFill>
              </a:rPr>
              <a:t>Sepp </a:t>
            </a:r>
            <a:r>
              <a:rPr lang="de-DE" altLang="de-DE" sz="9600" b="1" dirty="0" err="1">
                <a:solidFill>
                  <a:schemeClr val="accent6"/>
                </a:solidFill>
              </a:rPr>
              <a:t>Folberth</a:t>
            </a:r>
            <a:r>
              <a:rPr lang="de-DE" altLang="de-DE" sz="9600" b="1" dirty="0">
                <a:solidFill>
                  <a:schemeClr val="accent6"/>
                </a:solidFill>
              </a:rPr>
              <a:t> </a:t>
            </a:r>
            <a:r>
              <a:rPr lang="de-DE" altLang="de-DE" sz="9600" dirty="0"/>
              <a:t>(1956/64) Kinderheime Kinderheilstätten: </a:t>
            </a:r>
            <a:r>
              <a:rPr lang="de-DE" altLang="de-DE" sz="9600" b="1" dirty="0"/>
              <a:t>Empfehlungsbuch</a:t>
            </a:r>
            <a:r>
              <a:rPr lang="de-DE" altLang="de-DE" sz="9600" dirty="0"/>
              <a:t> für Ärzte (hohe Auflage unter allen Verschickungsinstitutionen)</a:t>
            </a:r>
          </a:p>
          <a:p>
            <a:r>
              <a:rPr lang="de-DE" altLang="de-DE" sz="9600" b="1" dirty="0">
                <a:solidFill>
                  <a:srgbClr val="FF0000"/>
                </a:solidFill>
              </a:rPr>
              <a:t>Hans Kleinschmidt </a:t>
            </a:r>
            <a:r>
              <a:rPr lang="de-DE" altLang="de-DE" sz="9600" dirty="0"/>
              <a:t>(1964): (S.72) </a:t>
            </a:r>
            <a:r>
              <a:rPr lang="de-DE" altLang="de-DE" sz="9600" dirty="0" err="1"/>
              <a:t>Strafenliste</a:t>
            </a:r>
            <a:r>
              <a:rPr lang="de-DE" altLang="de-DE" sz="9600" dirty="0"/>
              <a:t> in Verschickungsheimen: Im  </a:t>
            </a:r>
            <a:r>
              <a:rPr lang="de-DE" altLang="de-DE" sz="9600" b="1" dirty="0"/>
              <a:t>Standardwerk </a:t>
            </a:r>
            <a:r>
              <a:rPr lang="de-DE" altLang="de-DE" sz="9600" dirty="0"/>
              <a:t>für Verschickungen (</a:t>
            </a:r>
            <a:r>
              <a:rPr lang="de-DE" altLang="de-DE" sz="9600" dirty="0" err="1"/>
              <a:t>Folberth</a:t>
            </a:r>
            <a:r>
              <a:rPr lang="de-DE" altLang="de-DE" sz="9600" dirty="0"/>
              <a:t>, s.o.)</a:t>
            </a:r>
          </a:p>
          <a:p>
            <a:pPr marL="0" indent="0">
              <a:buNone/>
            </a:pPr>
            <a:endParaRPr lang="de-DE" altLang="de-DE" sz="9600" dirty="0"/>
          </a:p>
          <a:p>
            <a:endParaRPr lang="de-DE" alt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a:extLst>
              <a:ext uri="{FF2B5EF4-FFF2-40B4-BE49-F238E27FC236}">
                <a16:creationId xmlns:a16="http://schemas.microsoft.com/office/drawing/2014/main" xmlns="" id="{7EF1057D-9802-488A-B0BA-3E602A83BFC0}"/>
              </a:ext>
            </a:extLst>
          </p:cNvPr>
          <p:cNvSpPr>
            <a:spLocks noGrp="1"/>
          </p:cNvSpPr>
          <p:nvPr>
            <p:ph type="title"/>
          </p:nvPr>
        </p:nvSpPr>
        <p:spPr>
          <a:xfrm>
            <a:off x="838200" y="365125"/>
            <a:ext cx="10515600" cy="901815"/>
          </a:xfrm>
          <a:solidFill>
            <a:schemeClr val="accent2">
              <a:lumMod val="40000"/>
              <a:lumOff val="60000"/>
            </a:schemeClr>
          </a:solidFill>
        </p:spPr>
        <p:txBody>
          <a:bodyPr>
            <a:normAutofit/>
          </a:bodyPr>
          <a:lstStyle/>
          <a:p>
            <a:r>
              <a:rPr lang="de-DE" altLang="de-DE" sz="3600" b="1" dirty="0"/>
              <a:t>4) Ursache: Totale Institution in der Verschickung</a:t>
            </a:r>
          </a:p>
        </p:txBody>
      </p:sp>
      <p:sp>
        <p:nvSpPr>
          <p:cNvPr id="64515" name="Inhaltsplatzhalter 2">
            <a:extLst>
              <a:ext uri="{FF2B5EF4-FFF2-40B4-BE49-F238E27FC236}">
                <a16:creationId xmlns:a16="http://schemas.microsoft.com/office/drawing/2014/main" xmlns="" id="{DDBB1DE5-3B65-44B0-92BF-388A062E259B}"/>
              </a:ext>
            </a:extLst>
          </p:cNvPr>
          <p:cNvSpPr>
            <a:spLocks noGrp="1"/>
          </p:cNvSpPr>
          <p:nvPr>
            <p:ph idx="1"/>
          </p:nvPr>
        </p:nvSpPr>
        <p:spPr>
          <a:xfrm>
            <a:off x="838200" y="1595535"/>
            <a:ext cx="10515600" cy="5066522"/>
          </a:xfrm>
        </p:spPr>
        <p:txBody>
          <a:bodyPr>
            <a:normAutofit/>
          </a:bodyPr>
          <a:lstStyle/>
          <a:p>
            <a:pPr>
              <a:buFont typeface="Arial" panose="020B0604020202020204" pitchFamily="34" charset="0"/>
              <a:buNone/>
            </a:pPr>
            <a:r>
              <a:rPr lang="de-DE" altLang="de-DE" sz="2400" b="1" dirty="0"/>
              <a:t>Erving </a:t>
            </a:r>
            <a:r>
              <a:rPr lang="de-DE" altLang="de-DE" sz="2400" b="1" dirty="0" err="1"/>
              <a:t>Goffmanns</a:t>
            </a:r>
            <a:r>
              <a:rPr lang="de-DE" altLang="de-DE" sz="2400" b="1" dirty="0"/>
              <a:t> Kennzeichen treffen alle auf Verschickung zu: </a:t>
            </a:r>
          </a:p>
          <a:p>
            <a:r>
              <a:rPr lang="de-DE" altLang="de-DE" sz="2400" dirty="0" err="1"/>
              <a:t>Allumfassenheit</a:t>
            </a:r>
            <a:r>
              <a:rPr lang="de-DE" altLang="de-DE" sz="2400" dirty="0"/>
              <a:t> der Kontrolle</a:t>
            </a:r>
          </a:p>
          <a:p>
            <a:r>
              <a:rPr lang="de-DE" altLang="de-DE" sz="2400" dirty="0"/>
              <a:t>Alltäglichkeit: Alle Verrichtungen unter den Augen des Personals </a:t>
            </a:r>
          </a:p>
          <a:p>
            <a:r>
              <a:rPr lang="de-DE" altLang="de-DE" sz="2400" dirty="0"/>
              <a:t>Rigide Organisation</a:t>
            </a:r>
          </a:p>
          <a:p>
            <a:r>
              <a:rPr lang="de-DE" altLang="de-DE" sz="2400" dirty="0"/>
              <a:t>Überwachung</a:t>
            </a:r>
          </a:p>
          <a:p>
            <a:r>
              <a:rPr lang="de-DE" altLang="de-DE" sz="2400" dirty="0"/>
              <a:t>Isolation: Wegsperren </a:t>
            </a:r>
          </a:p>
          <a:p>
            <a:r>
              <a:rPr lang="de-DE" altLang="de-DE" sz="2400" dirty="0"/>
              <a:t>Demütigungen</a:t>
            </a:r>
          </a:p>
          <a:p>
            <a:r>
              <a:rPr lang="de-DE" altLang="de-DE" sz="2400" dirty="0"/>
              <a:t>Aufnahmerituale</a:t>
            </a:r>
          </a:p>
          <a:p>
            <a:pPr>
              <a:buFont typeface="Arial" panose="020B0604020202020204" pitchFamily="34" charset="0"/>
              <a:buNone/>
            </a:pPr>
            <a:r>
              <a:rPr lang="de-DE" altLang="de-DE" sz="2400" b="1" dirty="0">
                <a:solidFill>
                  <a:srgbClr val="FF0000"/>
                </a:solidFill>
              </a:rPr>
              <a:t>Folgen: Identitätsveränderungen:</a:t>
            </a:r>
          </a:p>
          <a:p>
            <a:r>
              <a:rPr lang="de-DE" altLang="de-DE" sz="2400" b="1" dirty="0"/>
              <a:t>Konversion </a:t>
            </a:r>
            <a:r>
              <a:rPr lang="de-DE" altLang="de-DE" sz="2400" dirty="0"/>
              <a:t>und/oder</a:t>
            </a:r>
            <a:r>
              <a:rPr lang="de-DE" altLang="de-DE" sz="2400" b="1" dirty="0"/>
              <a:t> Rebellion, </a:t>
            </a:r>
            <a:r>
              <a:rPr lang="de-DE" altLang="de-DE" sz="2400" dirty="0"/>
              <a:t>dazu: </a:t>
            </a:r>
            <a:r>
              <a:rPr lang="de-DE" altLang="de-DE" sz="2400" b="1" dirty="0"/>
              <a:t>Symptomentwicklung</a:t>
            </a:r>
          </a:p>
          <a:p>
            <a:pPr marL="0" indent="0">
              <a:buNone/>
            </a:pPr>
            <a:r>
              <a:rPr lang="de-DE" altLang="de-DE" sz="2400" b="1" dirty="0"/>
              <a:t>	</a:t>
            </a:r>
            <a:r>
              <a:rPr lang="de-DE" altLang="de-DE" sz="1800" i="1" dirty="0"/>
              <a:t>Quelle: Röhl (ebd.), bestätigt durch: Hans Walter Schmuhl: Kur oder Verschickung, April 2023</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xmlns="" id="{69BE1A44-7A76-447C-B0AF-B82B4BBB62E7}"/>
              </a:ext>
            </a:extLst>
          </p:cNvPr>
          <p:cNvSpPr>
            <a:spLocks noGrp="1"/>
          </p:cNvSpPr>
          <p:nvPr>
            <p:ph type="title"/>
          </p:nvPr>
        </p:nvSpPr>
        <p:spPr>
          <a:xfrm>
            <a:off x="597159" y="274638"/>
            <a:ext cx="11103429" cy="860099"/>
          </a:xfrm>
          <a:solidFill>
            <a:schemeClr val="accent2">
              <a:lumMod val="40000"/>
              <a:lumOff val="60000"/>
            </a:schemeClr>
          </a:solidFill>
        </p:spPr>
        <p:txBody>
          <a:bodyPr>
            <a:normAutofit/>
          </a:bodyPr>
          <a:lstStyle/>
          <a:p>
            <a:pPr eaLnBrk="1" hangingPunct="1"/>
            <a:r>
              <a:rPr lang="de-DE" altLang="de-DE" sz="3600" b="1" dirty="0"/>
              <a:t>4) Ursache: NS-Geschichte Kinderheilkunde </a:t>
            </a:r>
          </a:p>
        </p:txBody>
      </p:sp>
      <p:sp>
        <p:nvSpPr>
          <p:cNvPr id="26627" name="Inhaltsplatzhalter 2">
            <a:extLst>
              <a:ext uri="{FF2B5EF4-FFF2-40B4-BE49-F238E27FC236}">
                <a16:creationId xmlns:a16="http://schemas.microsoft.com/office/drawing/2014/main" xmlns="" id="{B887F53C-90BD-4E31-8CC4-514AFDE76420}"/>
              </a:ext>
            </a:extLst>
          </p:cNvPr>
          <p:cNvSpPr>
            <a:spLocks noGrp="1"/>
          </p:cNvSpPr>
          <p:nvPr>
            <p:ph sz="half" idx="1"/>
          </p:nvPr>
        </p:nvSpPr>
        <p:spPr>
          <a:xfrm>
            <a:off x="699796" y="1315616"/>
            <a:ext cx="5331117" cy="5467739"/>
          </a:xfrm>
        </p:spPr>
        <p:txBody>
          <a:bodyPr>
            <a:normAutofit fontScale="85000" lnSpcReduction="10000"/>
          </a:bodyPr>
          <a:lstStyle/>
          <a:p>
            <a:pPr marL="514350" indent="-514350">
              <a:buNone/>
            </a:pPr>
            <a:r>
              <a:rPr lang="de-DE" altLang="de-DE" sz="1800" b="1" dirty="0">
                <a:solidFill>
                  <a:srgbClr val="FF0000"/>
                </a:solidFill>
              </a:rPr>
              <a:t>Minderwertigkeitsgefühl </a:t>
            </a:r>
            <a:r>
              <a:rPr lang="de-DE" altLang="de-DE" sz="1800" b="1" dirty="0"/>
              <a:t>der Kinderärzte </a:t>
            </a:r>
            <a:r>
              <a:rPr lang="de-DE" altLang="de-DE" sz="1800" b="1" dirty="0" err="1"/>
              <a:t>gg</a:t>
            </a:r>
            <a:r>
              <a:rPr lang="de-DE" altLang="de-DE" sz="1800" b="1" dirty="0"/>
              <a:t>. Innere Med.</a:t>
            </a:r>
          </a:p>
          <a:p>
            <a:pPr marL="514350" indent="-514350">
              <a:buNone/>
            </a:pPr>
            <a:r>
              <a:rPr lang="de-DE" altLang="de-DE" sz="1800" b="1" dirty="0"/>
              <a:t>Ab 1890: Starkes soziales Engagement: Vorkehrungen gegen die Säuglingssterblichkeit</a:t>
            </a:r>
          </a:p>
          <a:p>
            <a:pPr marL="514350" indent="-514350">
              <a:buNone/>
            </a:pPr>
            <a:r>
              <a:rPr lang="de-DE" altLang="de-DE" sz="1800" b="1" dirty="0">
                <a:solidFill>
                  <a:srgbClr val="FF0000"/>
                </a:solidFill>
              </a:rPr>
              <a:t>Machtergreifung der Nazis:</a:t>
            </a:r>
          </a:p>
          <a:p>
            <a:pPr marL="514350" indent="-514350">
              <a:buNone/>
            </a:pPr>
            <a:r>
              <a:rPr lang="de-DE" altLang="de-DE" sz="1800" b="1" dirty="0"/>
              <a:t>1933: Ausgrenzen</a:t>
            </a:r>
            <a:r>
              <a:rPr lang="de-DE" altLang="de-DE" sz="1800" dirty="0"/>
              <a:t> jüdischer Kollegen:</a:t>
            </a:r>
          </a:p>
          <a:p>
            <a:pPr marL="514350" indent="-514350">
              <a:buNone/>
            </a:pPr>
            <a:r>
              <a:rPr lang="de-DE" altLang="de-DE" sz="1800" dirty="0"/>
              <a:t>	50 % </a:t>
            </a:r>
            <a:r>
              <a:rPr lang="de-DE" altLang="de-DE" sz="1800" dirty="0" err="1"/>
              <a:t>jüd</a:t>
            </a:r>
            <a:r>
              <a:rPr lang="de-DE" altLang="de-DE" sz="1800" dirty="0"/>
              <a:t>., meist sozial engagierter </a:t>
            </a:r>
            <a:r>
              <a:rPr lang="de-DE" altLang="de-DE" sz="1800" dirty="0" err="1"/>
              <a:t>Ki</a:t>
            </a:r>
            <a:r>
              <a:rPr lang="de-DE" altLang="de-DE" sz="1800" dirty="0"/>
              <a:t>-Ärzte verloren ihre Arbeit</a:t>
            </a:r>
          </a:p>
          <a:p>
            <a:pPr marL="514350" indent="-514350">
              <a:buNone/>
            </a:pPr>
            <a:r>
              <a:rPr lang="de-DE" altLang="de-DE" sz="1800" b="1" dirty="0"/>
              <a:t>	Besetzung aller Lehrstühle </a:t>
            </a:r>
            <a:r>
              <a:rPr lang="de-DE" altLang="de-DE" sz="1800" dirty="0"/>
              <a:t>der jungen Disziplin mit NS-Ärzten mit Forschungsinteresse (Geld)</a:t>
            </a:r>
          </a:p>
          <a:p>
            <a:pPr marL="514350" indent="-514350">
              <a:buNone/>
            </a:pPr>
            <a:r>
              <a:rPr lang="de-DE" altLang="de-DE" sz="1800" b="1" dirty="0"/>
              <a:t>1935:</a:t>
            </a:r>
            <a:r>
              <a:rPr lang="de-DE" altLang="de-DE" sz="1800" dirty="0"/>
              <a:t> Ausbau:</a:t>
            </a:r>
            <a:r>
              <a:rPr lang="de-DE" altLang="de-DE" sz="1800" b="1" dirty="0"/>
              <a:t> Forschungsinteresse TBC, Chemie, Medikamente</a:t>
            </a:r>
          </a:p>
          <a:p>
            <a:pPr marL="514350" indent="-514350">
              <a:buNone/>
            </a:pPr>
            <a:r>
              <a:rPr lang="de-DE" altLang="de-DE" sz="1800" b="1" dirty="0"/>
              <a:t>1936:</a:t>
            </a:r>
            <a:r>
              <a:rPr lang="de-DE" altLang="de-DE" sz="1800" dirty="0"/>
              <a:t> Maßgebliche Beteiligung (Gutachter) an </a:t>
            </a:r>
            <a:r>
              <a:rPr lang="de-DE" altLang="de-DE" sz="1800" b="1" dirty="0"/>
              <a:t>Euthanasiemorden </a:t>
            </a:r>
            <a:r>
              <a:rPr lang="de-DE" altLang="de-DE" sz="1800" dirty="0"/>
              <a:t>durch Gas </a:t>
            </a:r>
            <a:r>
              <a:rPr lang="de-DE" altLang="de-DE" sz="1800" b="1" dirty="0"/>
              <a:t>(80T) </a:t>
            </a:r>
            <a:r>
              <a:rPr lang="de-DE" altLang="de-DE" sz="1800" dirty="0"/>
              <a:t>(</a:t>
            </a:r>
            <a:r>
              <a:rPr lang="de-DE" altLang="de-DE" sz="1800" dirty="0" err="1"/>
              <a:t>Catel</a:t>
            </a:r>
            <a:r>
              <a:rPr lang="de-DE" altLang="de-DE" sz="1800" dirty="0"/>
              <a:t>, Heinze, </a:t>
            </a:r>
            <a:r>
              <a:rPr lang="de-DE" altLang="de-DE" sz="1800" dirty="0" err="1"/>
              <a:t>Wentzler</a:t>
            </a:r>
            <a:r>
              <a:rPr lang="de-DE" altLang="de-DE" sz="1800" dirty="0"/>
              <a:t>)</a:t>
            </a:r>
          </a:p>
          <a:p>
            <a:pPr marL="514350" indent="-514350">
              <a:buNone/>
            </a:pPr>
            <a:r>
              <a:rPr lang="de-DE" altLang="de-DE" sz="1800" b="1" dirty="0"/>
              <a:t>1938:</a:t>
            </a:r>
            <a:r>
              <a:rPr lang="de-DE" altLang="de-DE" sz="1800" dirty="0"/>
              <a:t> Aktive Einrichtung von  </a:t>
            </a:r>
            <a:r>
              <a:rPr lang="de-DE" altLang="de-DE" sz="1800" b="1" dirty="0">
                <a:solidFill>
                  <a:srgbClr val="FF0000"/>
                </a:solidFill>
              </a:rPr>
              <a:t>Kinderfachabteilungen</a:t>
            </a:r>
            <a:r>
              <a:rPr lang="de-DE" altLang="de-DE" sz="1800" dirty="0"/>
              <a:t> zu Forschungszwecken, die Gutachten-Kinder wurden nach umfangreichen wissenschaftlichen Versuchen, anschließend einzeln (</a:t>
            </a:r>
            <a:r>
              <a:rPr lang="de-DE" altLang="de-DE" sz="1800" dirty="0" err="1"/>
              <a:t>Veronal</a:t>
            </a:r>
            <a:r>
              <a:rPr lang="de-DE" altLang="de-DE" sz="1800" dirty="0"/>
              <a:t>) ermordet. (</a:t>
            </a:r>
            <a:r>
              <a:rPr lang="de-DE" altLang="de-DE" sz="1800" dirty="0" err="1"/>
              <a:t>Catel</a:t>
            </a:r>
            <a:r>
              <a:rPr lang="de-DE" altLang="de-DE" sz="1800" dirty="0"/>
              <a:t> u.v.m.)</a:t>
            </a:r>
          </a:p>
          <a:p>
            <a:pPr marL="514350" indent="-514350">
              <a:buNone/>
            </a:pPr>
            <a:r>
              <a:rPr lang="de-DE" altLang="de-DE" sz="1800" b="1" dirty="0"/>
              <a:t>1939:</a:t>
            </a:r>
            <a:r>
              <a:rPr lang="de-DE" altLang="de-DE" sz="1800" dirty="0"/>
              <a:t> Aktive Tätigkeit in </a:t>
            </a:r>
            <a:r>
              <a:rPr lang="de-DE" altLang="de-DE" sz="1800" b="1" dirty="0"/>
              <a:t>wilder Euthanasie</a:t>
            </a:r>
            <a:r>
              <a:rPr lang="de-DE" altLang="de-DE" sz="1800" dirty="0"/>
              <a:t> durch Vernachlässigung und </a:t>
            </a:r>
            <a:r>
              <a:rPr lang="de-DE" altLang="de-DE" sz="1800" dirty="0" err="1"/>
              <a:t>Verhungernlassen</a:t>
            </a:r>
            <a:r>
              <a:rPr lang="de-DE" altLang="de-DE" sz="1800" dirty="0"/>
              <a:t> (Zahllose Opfer)</a:t>
            </a:r>
          </a:p>
          <a:p>
            <a:pPr marL="514350" indent="-514350">
              <a:buNone/>
            </a:pPr>
            <a:r>
              <a:rPr lang="de-DE" altLang="de-DE" sz="1800" b="1" dirty="0"/>
              <a:t>1945: </a:t>
            </a:r>
          </a:p>
          <a:p>
            <a:pPr marL="514350" indent="-514350">
              <a:buNone/>
            </a:pPr>
            <a:r>
              <a:rPr lang="de-DE" altLang="de-DE" sz="1800" b="1" dirty="0"/>
              <a:t>Kinderärzte </a:t>
            </a:r>
            <a:r>
              <a:rPr lang="de-DE" altLang="de-DE" sz="1800" dirty="0"/>
              <a:t>wurden in keiner der vier Zonen verfolgt </a:t>
            </a:r>
          </a:p>
        </p:txBody>
      </p:sp>
      <p:pic>
        <p:nvPicPr>
          <p:cNvPr id="26628" name="Inhaltsplatzhalter 5" descr="1518790521.3664.jpg">
            <a:extLst>
              <a:ext uri="{FF2B5EF4-FFF2-40B4-BE49-F238E27FC236}">
                <a16:creationId xmlns:a16="http://schemas.microsoft.com/office/drawing/2014/main" xmlns="" id="{9DEB8720-F629-4D88-9009-5727C48EB0B3}"/>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456364" y="2133601"/>
            <a:ext cx="3754437" cy="3598863"/>
          </a:xfrm>
        </p:spPr>
      </p:pic>
      <p:sp>
        <p:nvSpPr>
          <p:cNvPr id="2" name="Rechteck 1">
            <a:extLst>
              <a:ext uri="{FF2B5EF4-FFF2-40B4-BE49-F238E27FC236}">
                <a16:creationId xmlns:a16="http://schemas.microsoft.com/office/drawing/2014/main" xmlns="" id="{E06FFD52-D786-4183-ABDB-F13BFE33964F}"/>
              </a:ext>
            </a:extLst>
          </p:cNvPr>
          <p:cNvSpPr/>
          <p:nvPr/>
        </p:nvSpPr>
        <p:spPr>
          <a:xfrm>
            <a:off x="6587412" y="5915608"/>
            <a:ext cx="5178490" cy="81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i="1" dirty="0"/>
              <a:t>Quelle: Thomas </a:t>
            </a:r>
            <a:r>
              <a:rPr lang="de-DE" altLang="de-DE" i="1" dirty="0" err="1"/>
              <a:t>Beddies</a:t>
            </a:r>
            <a:r>
              <a:rPr lang="de-DE" altLang="de-DE" i="1" dirty="0"/>
              <a:t>: Im Gedenken der Kinder, Kinderärzte in der NS-Zeit, DGKJ e.V. Ausstellungskatalog Topografie des Terrors, Berlin</a:t>
            </a:r>
            <a:endParaRPr lang="de-DE" i="1"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xmlns="" id="{982D7CEE-F26B-479C-89C5-ABD1B55ABAD3}"/>
              </a:ext>
            </a:extLst>
          </p:cNvPr>
          <p:cNvSpPr>
            <a:spLocks noGrp="1"/>
          </p:cNvSpPr>
          <p:nvPr>
            <p:ph type="title"/>
          </p:nvPr>
        </p:nvSpPr>
        <p:spPr>
          <a:xfrm>
            <a:off x="462708" y="276990"/>
            <a:ext cx="10935159" cy="1046425"/>
          </a:xfrm>
          <a:solidFill>
            <a:schemeClr val="accent2">
              <a:lumMod val="40000"/>
              <a:lumOff val="60000"/>
            </a:schemeClr>
          </a:solidFill>
        </p:spPr>
        <p:txBody>
          <a:bodyPr>
            <a:normAutofit fontScale="90000"/>
          </a:bodyPr>
          <a:lstStyle/>
          <a:p>
            <a:r>
              <a:rPr lang="de-DE" altLang="de-DE" sz="3600" b="1" dirty="0"/>
              <a:t>5) </a:t>
            </a:r>
            <a:r>
              <a:rPr lang="de-DE" altLang="de-DE" sz="3600" b="1" dirty="0" smtClean="0"/>
              <a:t>Kinder als Material - Ursache medizinisches Forschungsinteresse</a:t>
            </a:r>
            <a:endParaRPr lang="de-DE" altLang="de-DE" sz="3600" b="1" dirty="0"/>
          </a:p>
        </p:txBody>
      </p:sp>
      <p:sp>
        <p:nvSpPr>
          <p:cNvPr id="29699" name="Inhaltsplatzhalter 2">
            <a:extLst>
              <a:ext uri="{FF2B5EF4-FFF2-40B4-BE49-F238E27FC236}">
                <a16:creationId xmlns:a16="http://schemas.microsoft.com/office/drawing/2014/main" xmlns="" id="{DB440F16-27FE-401B-8E94-3C661544977C}"/>
              </a:ext>
            </a:extLst>
          </p:cNvPr>
          <p:cNvSpPr>
            <a:spLocks noGrp="1"/>
          </p:cNvSpPr>
          <p:nvPr>
            <p:ph sz="half" idx="1"/>
          </p:nvPr>
        </p:nvSpPr>
        <p:spPr>
          <a:xfrm>
            <a:off x="457200" y="1474237"/>
            <a:ext cx="5562600" cy="5050389"/>
          </a:xfrm>
        </p:spPr>
        <p:txBody>
          <a:bodyPr>
            <a:normAutofit lnSpcReduction="10000"/>
          </a:bodyPr>
          <a:lstStyle/>
          <a:p>
            <a:pPr marL="0" indent="0">
              <a:buNone/>
            </a:pPr>
            <a:r>
              <a:rPr lang="de-DE" altLang="de-DE" sz="2000" dirty="0"/>
              <a:t>Impfkommission riet 1961 zu Impfversuchen und </a:t>
            </a:r>
            <a:r>
              <a:rPr lang="de-DE" altLang="de-DE" sz="2000" dirty="0" err="1"/>
              <a:t>Thalidomidforschung</a:t>
            </a:r>
            <a:r>
              <a:rPr lang="de-DE" altLang="de-DE" sz="2000" dirty="0"/>
              <a:t> an Verschickungskindern*,</a:t>
            </a:r>
          </a:p>
          <a:p>
            <a:pPr marL="0" indent="0">
              <a:buNone/>
            </a:pPr>
            <a:r>
              <a:rPr lang="de-DE" altLang="de-DE" sz="2000" b="1" dirty="0"/>
              <a:t>Vorteile:</a:t>
            </a:r>
          </a:p>
          <a:p>
            <a:r>
              <a:rPr lang="de-DE" altLang="de-DE" sz="2000" b="1" dirty="0"/>
              <a:t>Elterngelöste  Gleichaltrigengruppen </a:t>
            </a:r>
            <a:r>
              <a:rPr lang="de-DE" altLang="de-DE" sz="2000" dirty="0"/>
              <a:t>auf Zeit</a:t>
            </a:r>
          </a:p>
          <a:p>
            <a:r>
              <a:rPr lang="de-DE" altLang="de-DE" sz="2000" b="1" dirty="0"/>
              <a:t>Gleiche Bedingungen </a:t>
            </a:r>
            <a:r>
              <a:rPr lang="de-DE" altLang="de-DE" sz="2000" dirty="0"/>
              <a:t>(Elterntrennung, Luft, Wasser, Nahrung)</a:t>
            </a:r>
          </a:p>
          <a:p>
            <a:r>
              <a:rPr lang="de-DE" altLang="de-DE" sz="2000" b="1" dirty="0"/>
              <a:t>Klinische Einrichtung </a:t>
            </a:r>
            <a:r>
              <a:rPr lang="de-DE" altLang="de-DE" sz="2000" dirty="0"/>
              <a:t>mit Möglichkeit zu klinischen Maßnahmen und begleitenden Untersuchungen, invasiven Eingriffen, Medikamentengaben, Versuchsreihen, Untersuchungen</a:t>
            </a:r>
          </a:p>
          <a:p>
            <a:pPr marL="0" indent="0">
              <a:buNone/>
            </a:pPr>
            <a:endParaRPr lang="de-DE" altLang="de-DE" sz="2000" b="1" dirty="0"/>
          </a:p>
          <a:p>
            <a:pPr marL="0" indent="0">
              <a:buNone/>
            </a:pPr>
            <a:r>
              <a:rPr lang="de-DE" altLang="de-DE" sz="2000" b="1" dirty="0">
                <a:solidFill>
                  <a:srgbClr val="FF0000"/>
                </a:solidFill>
              </a:rPr>
              <a:t>Nachweise über: </a:t>
            </a:r>
          </a:p>
          <a:p>
            <a:pPr marL="0" indent="0">
              <a:buNone/>
            </a:pPr>
            <a:r>
              <a:rPr lang="de-DE" altLang="de-DE" sz="2000" b="1" dirty="0" err="1">
                <a:solidFill>
                  <a:srgbClr val="FF0000"/>
                </a:solidFill>
              </a:rPr>
              <a:t>Contagan</a:t>
            </a:r>
            <a:r>
              <a:rPr lang="de-DE" altLang="de-DE" sz="2000" b="1" dirty="0">
                <a:solidFill>
                  <a:srgbClr val="FF0000"/>
                </a:solidFill>
              </a:rPr>
              <a:t>, Sedativa, </a:t>
            </a:r>
            <a:r>
              <a:rPr lang="de-DE" altLang="de-DE" sz="2000" b="1" dirty="0" err="1">
                <a:solidFill>
                  <a:srgbClr val="FF0000"/>
                </a:solidFill>
              </a:rPr>
              <a:t>Antimimetika</a:t>
            </a:r>
            <a:r>
              <a:rPr lang="de-DE" altLang="de-DE" sz="2000" b="1" dirty="0">
                <a:solidFill>
                  <a:srgbClr val="FF0000"/>
                </a:solidFill>
              </a:rPr>
              <a:t>, Psychopharmaka, Tuberkulin-, </a:t>
            </a:r>
            <a:r>
              <a:rPr lang="de-DE" altLang="de-DE" sz="2000" b="1" dirty="0" err="1">
                <a:solidFill>
                  <a:srgbClr val="FF0000"/>
                </a:solidFill>
              </a:rPr>
              <a:t>Thaliodomid</a:t>
            </a:r>
            <a:r>
              <a:rPr lang="de-DE" altLang="de-DE" sz="2000" b="1" dirty="0">
                <a:solidFill>
                  <a:srgbClr val="FF0000"/>
                </a:solidFill>
              </a:rPr>
              <a:t>- und Impfversuche</a:t>
            </a:r>
          </a:p>
        </p:txBody>
      </p:sp>
      <p:pic>
        <p:nvPicPr>
          <p:cNvPr id="29700" name="Inhaltsplatzhalter 5" descr="972e3e461f.jpg">
            <a:extLst>
              <a:ext uri="{FF2B5EF4-FFF2-40B4-BE49-F238E27FC236}">
                <a16:creationId xmlns:a16="http://schemas.microsoft.com/office/drawing/2014/main" xmlns="" id="{3FF222A3-A953-4B5C-989F-F99288975C6C}"/>
              </a:ext>
            </a:extLst>
          </p:cNvPr>
          <p:cNvPicPr>
            <a:picLocks noGrp="1" noChangeAspect="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a:xfrm>
            <a:off x="6286499" y="1670180"/>
            <a:ext cx="5111367" cy="3200400"/>
          </a:xfrm>
        </p:spPr>
      </p:pic>
      <p:sp>
        <p:nvSpPr>
          <p:cNvPr id="2" name="Rechteck 1">
            <a:extLst>
              <a:ext uri="{FF2B5EF4-FFF2-40B4-BE49-F238E27FC236}">
                <a16:creationId xmlns:a16="http://schemas.microsoft.com/office/drawing/2014/main" xmlns="" id="{47B38B56-29B8-4AB4-835F-B87207872F17}"/>
              </a:ext>
            </a:extLst>
          </p:cNvPr>
          <p:cNvSpPr/>
          <p:nvPr/>
        </p:nvSpPr>
        <p:spPr>
          <a:xfrm>
            <a:off x="6932645" y="5119688"/>
            <a:ext cx="4786604" cy="1598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i="1" dirty="0"/>
              <a:t>* In Sylvia Wagner / Burkhard Wiebel, „Verschickungskinder“ – Einsatz sedierender Arzneimittel und Arzneimittelprüfungen. Ein Forschungsansatz, in: </a:t>
            </a:r>
            <a:r>
              <a:rPr lang="de-DE" sz="1600" i="1" dirty="0" err="1"/>
              <a:t>Sozial.Geschichte</a:t>
            </a:r>
            <a:r>
              <a:rPr lang="de-DE" sz="1600" i="1" dirty="0"/>
              <a:t> Online, 28 (2020), S. 11–42,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34864"/>
          </a:xfrm>
          <a:solidFill>
            <a:schemeClr val="accent2">
              <a:lumMod val="40000"/>
              <a:lumOff val="60000"/>
            </a:schemeClr>
          </a:solidFill>
        </p:spPr>
        <p:txBody>
          <a:bodyPr/>
          <a:lstStyle/>
          <a:p>
            <a:r>
              <a:rPr lang="de-DE" dirty="0" smtClean="0"/>
              <a:t>Treppenhaus</a:t>
            </a:r>
            <a:endParaRPr lang="de-DE" dirty="0"/>
          </a:p>
        </p:txBody>
      </p:sp>
      <p:pic>
        <p:nvPicPr>
          <p:cNvPr id="4" name="Inhaltsplatzhalter 3" descr="Treppenhaus.jpg"/>
          <p:cNvPicPr>
            <a:picLocks noGrp="1" noChangeAspect="1"/>
          </p:cNvPicPr>
          <p:nvPr>
            <p:ph idx="1"/>
          </p:nvPr>
        </p:nvPicPr>
        <p:blipFill>
          <a:blip r:embed="rId2" cstate="print"/>
          <a:stretch>
            <a:fillRect/>
          </a:stretch>
        </p:blipFill>
        <p:spPr>
          <a:xfrm>
            <a:off x="3180972" y="1825625"/>
            <a:ext cx="5830055" cy="4351338"/>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xmlns="" id="{ECBD8A2F-F57E-4464-95BB-FCD36B2C31AF}"/>
              </a:ext>
            </a:extLst>
          </p:cNvPr>
          <p:cNvSpPr>
            <a:spLocks noGrp="1"/>
          </p:cNvSpPr>
          <p:nvPr>
            <p:ph type="title"/>
          </p:nvPr>
        </p:nvSpPr>
        <p:spPr>
          <a:xfrm>
            <a:off x="838200" y="365125"/>
            <a:ext cx="10515600" cy="1062459"/>
          </a:xfrm>
          <a:solidFill>
            <a:schemeClr val="accent2">
              <a:lumMod val="40000"/>
              <a:lumOff val="60000"/>
            </a:schemeClr>
          </a:solidFill>
        </p:spPr>
        <p:txBody>
          <a:bodyPr>
            <a:normAutofit/>
          </a:bodyPr>
          <a:lstStyle/>
          <a:p>
            <a:r>
              <a:rPr lang="de-DE" altLang="de-DE" sz="3600" b="1" dirty="0" smtClean="0"/>
              <a:t>Belege für Kontinuität NS-Forscher und Forschung</a:t>
            </a:r>
            <a:endParaRPr lang="de-DE" altLang="de-DE" sz="3600" b="1" dirty="0"/>
          </a:p>
        </p:txBody>
      </p:sp>
      <p:sp>
        <p:nvSpPr>
          <p:cNvPr id="28675" name="Inhaltsplatzhalter 2">
            <a:extLst>
              <a:ext uri="{FF2B5EF4-FFF2-40B4-BE49-F238E27FC236}">
                <a16:creationId xmlns:a16="http://schemas.microsoft.com/office/drawing/2014/main" xmlns="" id="{F16E7522-F2C6-4AF1-AA9A-0DDB8C39F87A}"/>
              </a:ext>
            </a:extLst>
          </p:cNvPr>
          <p:cNvSpPr>
            <a:spLocks noGrp="1"/>
          </p:cNvSpPr>
          <p:nvPr>
            <p:ph sz="half" idx="1"/>
          </p:nvPr>
        </p:nvSpPr>
        <p:spPr>
          <a:xfrm>
            <a:off x="838200" y="1660850"/>
            <a:ext cx="5181600" cy="4993338"/>
          </a:xfrm>
        </p:spPr>
        <p:txBody>
          <a:bodyPr>
            <a:normAutofit fontScale="62500" lnSpcReduction="20000"/>
          </a:bodyPr>
          <a:lstStyle/>
          <a:p>
            <a:endParaRPr lang="de-DE" altLang="de-DE" dirty="0"/>
          </a:p>
          <a:p>
            <a:pPr>
              <a:buNone/>
            </a:pPr>
            <a:r>
              <a:rPr lang="de-DE" altLang="de-DE" sz="3300" dirty="0"/>
              <a:t>Die TBC-Impf- und Arzneimittelversuche des </a:t>
            </a:r>
          </a:p>
          <a:p>
            <a:pPr>
              <a:buNone/>
            </a:pPr>
            <a:r>
              <a:rPr lang="de-DE" altLang="de-DE" sz="3300" b="1" dirty="0"/>
              <a:t>Dr. med. Georg Hensel</a:t>
            </a:r>
            <a:r>
              <a:rPr lang="de-DE" altLang="de-DE" sz="3300" dirty="0"/>
              <a:t>, Oberarzt in der</a:t>
            </a:r>
          </a:p>
          <a:p>
            <a:pPr>
              <a:buNone/>
            </a:pPr>
            <a:r>
              <a:rPr lang="de-DE" altLang="de-DE" sz="3300" b="1" dirty="0">
                <a:solidFill>
                  <a:srgbClr val="FF0000"/>
                </a:solidFill>
              </a:rPr>
              <a:t>Kinderheilstätte Mittelberg </a:t>
            </a:r>
            <a:r>
              <a:rPr lang="de-DE" altLang="de-DE" sz="3300" b="1" dirty="0" err="1">
                <a:solidFill>
                  <a:srgbClr val="FF0000"/>
                </a:solidFill>
              </a:rPr>
              <a:t>Oy</a:t>
            </a:r>
            <a:r>
              <a:rPr lang="de-DE" altLang="de-DE" sz="3300" b="1" dirty="0">
                <a:solidFill>
                  <a:srgbClr val="FF0000"/>
                </a:solidFill>
              </a:rPr>
              <a:t> </a:t>
            </a:r>
            <a:r>
              <a:rPr lang="de-DE" altLang="de-DE" sz="3300" dirty="0"/>
              <a:t>Allgäu, 1940 </a:t>
            </a:r>
          </a:p>
          <a:p>
            <a:pPr algn="r">
              <a:buNone/>
            </a:pPr>
            <a:r>
              <a:rPr lang="de-DE" altLang="de-DE" dirty="0"/>
              <a:t>13 Fälle aktenkundig, 6 verstarben an einer künstlich herbeigeführten TBC-Infektion</a:t>
            </a:r>
          </a:p>
          <a:p>
            <a:pPr algn="r">
              <a:buNone/>
            </a:pPr>
            <a:r>
              <a:rPr lang="de-DE" altLang="de-DE" sz="2600" dirty="0"/>
              <a:t>(1946 Freispruch, 1960 neues Verfahren eingestellt, nach 1945 Leiter Lungenheilstätte </a:t>
            </a:r>
            <a:r>
              <a:rPr lang="de-DE" altLang="de-DE" sz="2600" dirty="0" err="1"/>
              <a:t>Luchau</a:t>
            </a:r>
            <a:r>
              <a:rPr lang="de-DE" altLang="de-DE" sz="2600" dirty="0"/>
              <a:t>) </a:t>
            </a:r>
          </a:p>
          <a:p>
            <a:pPr>
              <a:buNone/>
            </a:pPr>
            <a:endParaRPr lang="de-DE" altLang="de-DE" sz="2600" dirty="0"/>
          </a:p>
          <a:p>
            <a:pPr>
              <a:buNone/>
            </a:pPr>
            <a:r>
              <a:rPr lang="de-DE" altLang="de-DE" sz="3300" dirty="0"/>
              <a:t>Die </a:t>
            </a:r>
            <a:r>
              <a:rPr lang="de-DE" altLang="de-DE" sz="3300" dirty="0" err="1"/>
              <a:t>TBC-Impf-und</a:t>
            </a:r>
            <a:r>
              <a:rPr lang="de-DE" altLang="de-DE" sz="3300" dirty="0"/>
              <a:t> Arzneimittel-Versuche des </a:t>
            </a:r>
          </a:p>
          <a:p>
            <a:pPr>
              <a:buNone/>
            </a:pPr>
            <a:r>
              <a:rPr lang="de-DE" altLang="de-DE" sz="3300" b="1" dirty="0"/>
              <a:t>Prof. Dr. Werner </a:t>
            </a:r>
            <a:r>
              <a:rPr lang="de-DE" altLang="de-DE" sz="3300" b="1" dirty="0" err="1"/>
              <a:t>Catel</a:t>
            </a:r>
            <a:r>
              <a:rPr lang="de-DE" altLang="de-DE" sz="3300" dirty="0"/>
              <a:t>, Leiter </a:t>
            </a:r>
            <a:r>
              <a:rPr lang="de-DE" altLang="de-DE" sz="3300" b="1" dirty="0">
                <a:solidFill>
                  <a:srgbClr val="FF0000"/>
                </a:solidFill>
              </a:rPr>
              <a:t>Kinderheilstätte</a:t>
            </a:r>
          </a:p>
          <a:p>
            <a:pPr>
              <a:buNone/>
            </a:pPr>
            <a:r>
              <a:rPr lang="de-DE" altLang="de-DE" sz="3300" b="1" dirty="0" err="1">
                <a:solidFill>
                  <a:srgbClr val="FF0000"/>
                </a:solidFill>
              </a:rPr>
              <a:t>Mammolshöhe</a:t>
            </a:r>
            <a:r>
              <a:rPr lang="de-DE" altLang="de-DE" sz="3300" dirty="0"/>
              <a:t>, veröffentlicht 1960:</a:t>
            </a:r>
          </a:p>
          <a:p>
            <a:pPr algn="r">
              <a:buFont typeface="Arial" panose="020B0604020202020204" pitchFamily="34" charset="0"/>
              <a:buNone/>
            </a:pPr>
            <a:r>
              <a:rPr lang="de-DE" altLang="de-DE" sz="2600" dirty="0"/>
              <a:t>	Versuche an 12 Kindern belegt, 4 Todesfälle aktenkundig</a:t>
            </a:r>
          </a:p>
          <a:p>
            <a:pPr algn="r">
              <a:buFont typeface="Arial" panose="020B0604020202020204" pitchFamily="34" charset="0"/>
              <a:buNone/>
            </a:pPr>
            <a:r>
              <a:rPr lang="de-DE" altLang="de-DE" sz="2600" dirty="0"/>
              <a:t>(Niemals verfolgt, niemals zur Rechenschaft gezogen, 1954 als Leiter der Pädiatrie der Uni Kiel, in den 60er Jahren: Gutachter in Verschickungsinstitutionen Schleswig-Holsteins) </a:t>
            </a:r>
          </a:p>
          <a:p>
            <a:pPr marL="0" indent="0">
              <a:buNone/>
            </a:pPr>
            <a:endParaRPr lang="de-DE" altLang="de-DE" sz="2600" dirty="0"/>
          </a:p>
        </p:txBody>
      </p:sp>
      <p:pic>
        <p:nvPicPr>
          <p:cNvPr id="28676" name="Inhaltsplatzhalter 4" descr="391042884-1061364-2la7.jpg">
            <a:extLst>
              <a:ext uri="{FF2B5EF4-FFF2-40B4-BE49-F238E27FC236}">
                <a16:creationId xmlns:a16="http://schemas.microsoft.com/office/drawing/2014/main" xmlns="" id="{0FE0726A-7FA3-42D7-9104-D8C04253364F}"/>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881327" y="1728951"/>
            <a:ext cx="4038600" cy="2271713"/>
          </a:xfrm>
        </p:spPr>
      </p:pic>
      <p:sp>
        <p:nvSpPr>
          <p:cNvPr id="3" name="Rechteck 2">
            <a:extLst>
              <a:ext uri="{FF2B5EF4-FFF2-40B4-BE49-F238E27FC236}">
                <a16:creationId xmlns:a16="http://schemas.microsoft.com/office/drawing/2014/main" xmlns="" id="{A32555F6-FBDD-4052-AFE3-E0653B7C846B}"/>
              </a:ext>
            </a:extLst>
          </p:cNvPr>
          <p:cNvSpPr/>
          <p:nvPr/>
        </p:nvSpPr>
        <p:spPr>
          <a:xfrm>
            <a:off x="6774677" y="4573072"/>
            <a:ext cx="4991225" cy="1754326"/>
          </a:xfrm>
          <a:prstGeom prst="rect">
            <a:avLst/>
          </a:prstGeom>
        </p:spPr>
        <p:txBody>
          <a:bodyPr wrap="square">
            <a:spAutoFit/>
          </a:bodyPr>
          <a:lstStyle/>
          <a:p>
            <a:pPr algn="r"/>
            <a:r>
              <a:rPr lang="de-DE" b="1" dirty="0"/>
              <a:t>Zwillingsstudien Kurt </a:t>
            </a:r>
            <a:r>
              <a:rPr lang="de-DE" b="1" dirty="0" err="1"/>
              <a:t>Gottschaldt</a:t>
            </a:r>
            <a:r>
              <a:rPr lang="de-DE" b="1" dirty="0"/>
              <a:t> </a:t>
            </a:r>
            <a:r>
              <a:rPr lang="de-DE" dirty="0"/>
              <a:t>(1937 – 1967) im </a:t>
            </a:r>
            <a:r>
              <a:rPr lang="de-DE" b="1" dirty="0">
                <a:solidFill>
                  <a:srgbClr val="FF0000"/>
                </a:solidFill>
              </a:rPr>
              <a:t>Seehospiz Norderney</a:t>
            </a:r>
            <a:r>
              <a:rPr lang="de-DE" dirty="0"/>
              <a:t>: u.a. </a:t>
            </a:r>
            <a:r>
              <a:rPr lang="de-DE" i="1" dirty="0"/>
              <a:t>Wirkung von </a:t>
            </a:r>
            <a:r>
              <a:rPr lang="de-DE" i="1" dirty="0" err="1"/>
              <a:t>Seeklima</a:t>
            </a:r>
            <a:r>
              <a:rPr lang="de-DE" i="1" dirty="0"/>
              <a:t> auf die Psyche</a:t>
            </a:r>
            <a:r>
              <a:rPr lang="de-DE" dirty="0"/>
              <a:t>. Bis heute wichtige wissenschaftliche Grundlage. Stuttgarter Gesundheitsamt suchte Probanden entsprechend Forschervorgaben aus. </a:t>
            </a:r>
            <a:r>
              <a:rPr lang="de-DE" sz="1400" dirty="0"/>
              <a:t>(Röhl, Das Elend der Verschickungskinder, S.277)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a:extLst>
              <a:ext uri="{FF2B5EF4-FFF2-40B4-BE49-F238E27FC236}">
                <a16:creationId xmlns:a16="http://schemas.microsoft.com/office/drawing/2014/main" xmlns="" id="{221E1504-F5B0-4596-BB44-23E28B8A3FDB}"/>
              </a:ext>
            </a:extLst>
          </p:cNvPr>
          <p:cNvSpPr>
            <a:spLocks noGrp="1"/>
          </p:cNvSpPr>
          <p:nvPr>
            <p:ph type="title"/>
          </p:nvPr>
        </p:nvSpPr>
        <p:spPr>
          <a:xfrm>
            <a:off x="838200" y="365125"/>
            <a:ext cx="10515600" cy="1081935"/>
          </a:xfrm>
          <a:solidFill>
            <a:schemeClr val="accent2">
              <a:lumMod val="40000"/>
              <a:lumOff val="60000"/>
            </a:schemeClr>
          </a:solidFill>
        </p:spPr>
        <p:txBody>
          <a:bodyPr>
            <a:normAutofit/>
          </a:bodyPr>
          <a:lstStyle/>
          <a:p>
            <a:r>
              <a:rPr lang="de-DE" altLang="de-DE" sz="3600" b="1" dirty="0"/>
              <a:t>6) </a:t>
            </a:r>
            <a:r>
              <a:rPr lang="de-DE" altLang="de-DE" sz="3600" b="1" dirty="0" smtClean="0"/>
              <a:t>Ursachen- </a:t>
            </a:r>
            <a:r>
              <a:rPr lang="de-DE" altLang="de-DE" sz="3600" b="1" dirty="0"/>
              <a:t>System Bäderwissenschaft / Balneologie</a:t>
            </a:r>
          </a:p>
        </p:txBody>
      </p:sp>
      <p:sp>
        <p:nvSpPr>
          <p:cNvPr id="11267" name="Inhaltsplatzhalter 2">
            <a:extLst>
              <a:ext uri="{FF2B5EF4-FFF2-40B4-BE49-F238E27FC236}">
                <a16:creationId xmlns:a16="http://schemas.microsoft.com/office/drawing/2014/main" xmlns="" id="{802B9CB5-90A6-4867-BF54-1482CD2E0657}"/>
              </a:ext>
            </a:extLst>
          </p:cNvPr>
          <p:cNvSpPr>
            <a:spLocks noGrp="1"/>
          </p:cNvSpPr>
          <p:nvPr>
            <p:ph sz="half" idx="1"/>
          </p:nvPr>
        </p:nvSpPr>
        <p:spPr>
          <a:xfrm>
            <a:off x="746449" y="1600200"/>
            <a:ext cx="5273351" cy="4852988"/>
          </a:xfrm>
        </p:spPr>
        <p:txBody>
          <a:bodyPr>
            <a:normAutofit fontScale="55000" lnSpcReduction="20000"/>
          </a:bodyPr>
          <a:lstStyle/>
          <a:p>
            <a:pPr>
              <a:buFont typeface="Arial" panose="020B0604020202020204" pitchFamily="34" charset="0"/>
              <a:buNone/>
            </a:pPr>
            <a:r>
              <a:rPr lang="de-DE" altLang="de-DE" sz="3800" b="1" dirty="0"/>
              <a:t>GESCHICHTE:</a:t>
            </a:r>
          </a:p>
          <a:p>
            <a:pPr>
              <a:buFont typeface="Arial" panose="020B0604020202020204" pitchFamily="34" charset="0"/>
              <a:buNone/>
            </a:pPr>
            <a:r>
              <a:rPr lang="de-DE" altLang="de-DE" sz="3800" b="1" dirty="0"/>
              <a:t>23. April 1892 </a:t>
            </a:r>
            <a:r>
              <a:rPr lang="de-DE" altLang="de-DE" sz="3800" dirty="0"/>
              <a:t>:  Gründung:  “Allgemeiner Deutscher Bäderverband“ im Oktober 1892: 1. Deutscher </a:t>
            </a:r>
            <a:r>
              <a:rPr lang="de-DE" altLang="de-DE" sz="3800" dirty="0" err="1"/>
              <a:t>Bädertag</a:t>
            </a:r>
            <a:endParaRPr lang="de-DE" altLang="de-DE" sz="3800" dirty="0"/>
          </a:p>
          <a:p>
            <a:pPr>
              <a:buFont typeface="Arial" panose="020B0604020202020204" pitchFamily="34" charset="0"/>
              <a:buNone/>
            </a:pPr>
            <a:endParaRPr lang="de-DE" altLang="de-DE" sz="3800" dirty="0"/>
          </a:p>
          <a:p>
            <a:pPr>
              <a:buFont typeface="Arial" panose="020B0604020202020204" pitchFamily="34" charset="0"/>
              <a:buNone/>
            </a:pPr>
            <a:r>
              <a:rPr lang="de-DE" altLang="de-DE" sz="3800" b="1" dirty="0"/>
              <a:t>1933-45: Beteiligung </a:t>
            </a:r>
            <a:r>
              <a:rPr lang="de-DE" altLang="de-DE" sz="3800" dirty="0"/>
              <a:t>von </a:t>
            </a:r>
            <a:r>
              <a:rPr lang="de-DE" altLang="de-DE" sz="3800" dirty="0" err="1"/>
              <a:t>Balneologen</a:t>
            </a:r>
            <a:r>
              <a:rPr lang="de-DE" altLang="de-DE" sz="3800" dirty="0"/>
              <a:t> an NS-Verbrechen durch Unterkühlungs-, Wasser- und Druckexperimenten mit wehrlosen Gefangenen und Kinderfachabteilungskindern</a:t>
            </a:r>
          </a:p>
          <a:p>
            <a:pPr>
              <a:buFont typeface="Arial" panose="020B0604020202020204" pitchFamily="34" charset="0"/>
              <a:buNone/>
            </a:pPr>
            <a:endParaRPr lang="de-DE" altLang="de-DE" sz="3800" dirty="0"/>
          </a:p>
          <a:p>
            <a:pPr>
              <a:buFont typeface="Arial" panose="020B0604020202020204" pitchFamily="34" charset="0"/>
              <a:buNone/>
            </a:pPr>
            <a:r>
              <a:rPr lang="de-DE" altLang="de-DE" sz="3800" b="1" dirty="0"/>
              <a:t>Ab 1945: </a:t>
            </a:r>
            <a:r>
              <a:rPr lang="de-DE" altLang="de-DE" sz="3800" dirty="0"/>
              <a:t>Wissenschafts- und </a:t>
            </a:r>
            <a:r>
              <a:rPr lang="de-DE" altLang="de-DE" sz="3800" b="1" dirty="0"/>
              <a:t>Forschungszentren in Verschickungsheimen </a:t>
            </a:r>
            <a:r>
              <a:rPr lang="de-DE" altLang="de-DE" sz="3800" dirty="0"/>
              <a:t>(Wyk, Norderney </a:t>
            </a:r>
            <a:r>
              <a:rPr lang="de-DE" altLang="de-DE" sz="3800" dirty="0" err="1"/>
              <a:t>etc</a:t>
            </a:r>
            <a:r>
              <a:rPr lang="de-DE" altLang="de-DE" sz="3800" dirty="0"/>
              <a:t>) mit starken wirtschaftlichen Interessen. </a:t>
            </a:r>
          </a:p>
          <a:p>
            <a:pPr>
              <a:buFont typeface="Arial" panose="020B0604020202020204" pitchFamily="34" charset="0"/>
              <a:buNone/>
            </a:pPr>
            <a:endParaRPr lang="de-DE" altLang="de-DE" sz="1600" b="1" dirty="0"/>
          </a:p>
          <a:p>
            <a:pPr>
              <a:buFont typeface="Arial" panose="020B0604020202020204" pitchFamily="34" charset="0"/>
              <a:buNone/>
            </a:pPr>
            <a:r>
              <a:rPr lang="de-DE" altLang="de-DE" sz="1600" b="1" dirty="0"/>
              <a:t>Deutscher Heilbäderverband e.V. </a:t>
            </a:r>
            <a:r>
              <a:rPr lang="de-DE" altLang="de-DE" sz="1600" dirty="0"/>
              <a:t> Repräsentation </a:t>
            </a:r>
            <a:r>
              <a:rPr lang="de-DE" altLang="de-DE" sz="1600" b="1" dirty="0"/>
              <a:t>350 Heilbäder und Kurorte: </a:t>
            </a:r>
            <a:r>
              <a:rPr lang="de-DE" altLang="de-DE" sz="1600" dirty="0">
                <a:hlinkClick r:id="rId3"/>
              </a:rPr>
              <a:t>https://www.deutscher-heilbaederverband.de/die-kur/ihr-kurort/</a:t>
            </a:r>
            <a:endParaRPr lang="de-DE" altLang="de-DE" sz="1600" dirty="0"/>
          </a:p>
          <a:p>
            <a:pPr>
              <a:buFont typeface="Arial" panose="020B0604020202020204" pitchFamily="34" charset="0"/>
              <a:buNone/>
            </a:pPr>
            <a:endParaRPr lang="de-DE" altLang="de-DE" sz="2000" b="1" dirty="0"/>
          </a:p>
        </p:txBody>
      </p:sp>
      <p:pic>
        <p:nvPicPr>
          <p:cNvPr id="11268" name="Inhaltsplatzhalter 4" descr="Bennecke.jpg">
            <a:extLst>
              <a:ext uri="{FF2B5EF4-FFF2-40B4-BE49-F238E27FC236}">
                <a16:creationId xmlns:a16="http://schemas.microsoft.com/office/drawing/2014/main" xmlns="" id="{890EA6A4-3E36-46DA-9380-5251ADD787FF}"/>
              </a:ext>
            </a:extLst>
          </p:cNvPr>
          <p:cNvPicPr>
            <a:picLocks noGrp="1" noChangeAspect="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a:off x="6311900" y="1989139"/>
            <a:ext cx="3600450" cy="4319587"/>
          </a:xfrm>
        </p:spPr>
      </p:pic>
    </p:spTree>
    <p:extLst>
      <p:ext uri="{BB962C8B-B14F-4D97-AF65-F5344CB8AC3E}">
        <p14:creationId xmlns:p14="http://schemas.microsoft.com/office/powerpoint/2010/main" xmlns="" val="3743320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xmlns="" id="{103BDF16-4E94-4B60-AFD2-0AF9BF42526E}"/>
              </a:ext>
            </a:extLst>
          </p:cNvPr>
          <p:cNvSpPr>
            <a:spLocks noGrp="1"/>
          </p:cNvSpPr>
          <p:nvPr>
            <p:ph type="title"/>
          </p:nvPr>
        </p:nvSpPr>
        <p:spPr>
          <a:xfrm>
            <a:off x="838200" y="365126"/>
            <a:ext cx="10515600" cy="950490"/>
          </a:xfrm>
          <a:solidFill>
            <a:schemeClr val="accent2">
              <a:lumMod val="40000"/>
              <a:lumOff val="60000"/>
            </a:schemeClr>
          </a:solidFill>
        </p:spPr>
        <p:txBody>
          <a:bodyPr>
            <a:normAutofit/>
          </a:bodyPr>
          <a:lstStyle/>
          <a:p>
            <a:pPr eaLnBrk="1" hangingPunct="1"/>
            <a:r>
              <a:rPr lang="de-DE" altLang="de-DE" sz="3600" b="1" dirty="0" err="1"/>
              <a:t>Balneologen</a:t>
            </a:r>
            <a:r>
              <a:rPr lang="de-DE" altLang="de-DE" sz="3600" b="1" dirty="0"/>
              <a:t> beforschten und bewarben Verschickungen</a:t>
            </a:r>
          </a:p>
        </p:txBody>
      </p:sp>
      <p:sp>
        <p:nvSpPr>
          <p:cNvPr id="3" name="Inhaltsplatzhalter 2">
            <a:extLst>
              <a:ext uri="{FF2B5EF4-FFF2-40B4-BE49-F238E27FC236}">
                <a16:creationId xmlns:a16="http://schemas.microsoft.com/office/drawing/2014/main" xmlns="" id="{2FE3FE2F-6CAA-493F-A420-4AE0354C7F49}"/>
              </a:ext>
            </a:extLst>
          </p:cNvPr>
          <p:cNvSpPr>
            <a:spLocks noGrp="1"/>
          </p:cNvSpPr>
          <p:nvPr>
            <p:ph idx="1"/>
          </p:nvPr>
        </p:nvSpPr>
        <p:spPr>
          <a:xfrm>
            <a:off x="838200" y="1502229"/>
            <a:ext cx="10515600" cy="4823927"/>
          </a:xfrm>
        </p:spPr>
        <p:txBody>
          <a:bodyPr rtlCol="0">
            <a:normAutofit fontScale="25000" lnSpcReduction="20000"/>
          </a:bodyPr>
          <a:lstStyle/>
          <a:p>
            <a:pPr>
              <a:buNone/>
              <a:defRPr/>
            </a:pPr>
            <a:endParaRPr lang="de-DE" dirty="0"/>
          </a:p>
          <a:p>
            <a:pPr>
              <a:buNone/>
              <a:defRPr/>
            </a:pPr>
            <a:r>
              <a:rPr lang="de-DE" sz="8000" b="1" dirty="0"/>
              <a:t>Balneologische Forschungszentren: </a:t>
            </a:r>
            <a:r>
              <a:rPr lang="de-DE" sz="8000" dirty="0"/>
              <a:t>in Verschickungs-Kurorten (Wyk, Norderney </a:t>
            </a:r>
            <a:r>
              <a:rPr lang="de-DE" sz="8000" dirty="0" err="1"/>
              <a:t>u.w.</a:t>
            </a:r>
            <a:r>
              <a:rPr lang="de-DE" sz="8000" dirty="0"/>
              <a:t>): </a:t>
            </a:r>
          </a:p>
          <a:p>
            <a:pPr>
              <a:buNone/>
              <a:defRPr/>
            </a:pPr>
            <a:r>
              <a:rPr lang="de-DE" sz="8000" b="1" dirty="0" err="1"/>
              <a:t>Balneologen</a:t>
            </a:r>
            <a:r>
              <a:rPr lang="de-DE" sz="8000" b="1" dirty="0"/>
              <a:t> 1956 und 1964: </a:t>
            </a:r>
            <a:r>
              <a:rPr lang="de-DE" sz="8000" dirty="0"/>
              <a:t> </a:t>
            </a:r>
          </a:p>
          <a:p>
            <a:pPr>
              <a:defRPr/>
            </a:pPr>
            <a:r>
              <a:rPr lang="de-DE" sz="8000" dirty="0"/>
              <a:t>Sepp </a:t>
            </a:r>
            <a:r>
              <a:rPr lang="de-DE" sz="8000" dirty="0" err="1"/>
              <a:t>Folberth</a:t>
            </a:r>
            <a:r>
              <a:rPr lang="de-DE" sz="8000" dirty="0"/>
              <a:t>: Kinderheime, Pallas Verlag </a:t>
            </a:r>
            <a:r>
              <a:rPr lang="de-DE" sz="8000" dirty="0" err="1"/>
              <a:t>Lochham</a:t>
            </a:r>
            <a:r>
              <a:rPr lang="de-DE" sz="8000" dirty="0"/>
              <a:t> 1956</a:t>
            </a:r>
          </a:p>
          <a:p>
            <a:pPr>
              <a:defRPr/>
            </a:pPr>
            <a:r>
              <a:rPr lang="de-DE" sz="8000" dirty="0"/>
              <a:t>Sepp </a:t>
            </a:r>
            <a:r>
              <a:rPr lang="de-DE" sz="8000" dirty="0" err="1"/>
              <a:t>Folberth</a:t>
            </a:r>
            <a:r>
              <a:rPr lang="de-DE" sz="8000" dirty="0"/>
              <a:t>: Kinderheime Kindererholungsstätten, Pallas Verlag, </a:t>
            </a:r>
            <a:r>
              <a:rPr lang="de-DE" sz="8000" dirty="0" err="1"/>
              <a:t>Lochham</a:t>
            </a:r>
            <a:r>
              <a:rPr lang="de-DE" sz="8000" dirty="0"/>
              <a:t> 1964, 2. Aufl.</a:t>
            </a:r>
          </a:p>
          <a:p>
            <a:pPr>
              <a:buNone/>
              <a:defRPr/>
            </a:pPr>
            <a:r>
              <a:rPr lang="de-DE" sz="8000" dirty="0"/>
              <a:t>	Beide Bücher</a:t>
            </a:r>
            <a:r>
              <a:rPr lang="de-DE" sz="8000" b="1" dirty="0"/>
              <a:t> </a:t>
            </a:r>
            <a:r>
              <a:rPr lang="de-DE" sz="8000" dirty="0"/>
              <a:t>enthalten Listen damaliger Kinderkurheime und Ausbildungsstätten in Kinderschwester-Berufen und der Kinder-Balneologie und machen intensive Werbung für die Verschickung:</a:t>
            </a:r>
          </a:p>
          <a:p>
            <a:pPr>
              <a:buNone/>
              <a:defRPr/>
            </a:pPr>
            <a:endParaRPr lang="de-DE" sz="8000" dirty="0"/>
          </a:p>
          <a:p>
            <a:pPr marL="1371600" indent="-1371600">
              <a:buFont typeface="+mj-lt"/>
              <a:buAutoNum type="arabicPeriod"/>
              <a:defRPr/>
            </a:pPr>
            <a:r>
              <a:rPr lang="de-DE" sz="8000" b="1" dirty="0"/>
              <a:t>Empfehlung</a:t>
            </a:r>
            <a:r>
              <a:rPr lang="de-DE" sz="8000" dirty="0"/>
              <a:t>  für Entsendestellen und </a:t>
            </a:r>
            <a:r>
              <a:rPr lang="de-DE" sz="8000" b="1" dirty="0">
                <a:solidFill>
                  <a:srgbClr val="FF0000"/>
                </a:solidFill>
              </a:rPr>
              <a:t>Ärzte  </a:t>
            </a:r>
          </a:p>
          <a:p>
            <a:pPr marL="1371600" indent="-1371600">
              <a:buFont typeface="+mj-lt"/>
              <a:buAutoNum type="arabicPeriod"/>
              <a:defRPr/>
            </a:pPr>
            <a:r>
              <a:rPr lang="de-DE" sz="8000" b="1" dirty="0"/>
              <a:t>Empfehlung  </a:t>
            </a:r>
            <a:r>
              <a:rPr lang="de-DE" sz="8000" dirty="0"/>
              <a:t>für </a:t>
            </a:r>
            <a:r>
              <a:rPr lang="de-DE" sz="8000" b="1" dirty="0">
                <a:solidFill>
                  <a:srgbClr val="FF0000"/>
                </a:solidFill>
              </a:rPr>
              <a:t>Pflegekräfte zum Umgang </a:t>
            </a:r>
            <a:r>
              <a:rPr lang="de-DE" sz="8000" dirty="0"/>
              <a:t>mit den Kindern, plus zahlloser Ausbildungsstellen </a:t>
            </a:r>
          </a:p>
          <a:p>
            <a:pPr marL="1371600" indent="-1371600">
              <a:buFont typeface="+mj-lt"/>
              <a:buAutoNum type="arabicPeriod"/>
              <a:defRPr/>
            </a:pPr>
            <a:r>
              <a:rPr lang="de-DE" sz="8000" b="1" dirty="0"/>
              <a:t>Adressen </a:t>
            </a:r>
            <a:r>
              <a:rPr lang="de-DE" sz="8000" dirty="0"/>
              <a:t>mit ausführlichen </a:t>
            </a:r>
            <a:r>
              <a:rPr lang="de-DE" sz="8000" b="1" dirty="0">
                <a:solidFill>
                  <a:srgbClr val="FF0000"/>
                </a:solidFill>
              </a:rPr>
              <a:t>Indikationen,</a:t>
            </a:r>
            <a:r>
              <a:rPr lang="de-DE" sz="8000" dirty="0"/>
              <a:t> hier wird sich um überregional und saisonal gleichmäßige Empfehlungen bemüht (Mit dem Ziel der ganzjährigen Auslastungen der Heime)</a:t>
            </a:r>
          </a:p>
          <a:p>
            <a:pPr>
              <a:buNone/>
              <a:defRPr/>
            </a:pPr>
            <a:endParaRPr lang="de-DE" sz="9600" b="1" dirty="0"/>
          </a:p>
          <a:p>
            <a:pPr algn="r">
              <a:buNone/>
              <a:defRPr/>
            </a:pPr>
            <a:endParaRPr lang="de-DE" sz="5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xmlns="" id="{4F766282-1600-4E2E-8035-B233828033A9}"/>
              </a:ext>
            </a:extLst>
          </p:cNvPr>
          <p:cNvSpPr>
            <a:spLocks noGrp="1"/>
          </p:cNvSpPr>
          <p:nvPr>
            <p:ph type="title"/>
          </p:nvPr>
        </p:nvSpPr>
        <p:spPr>
          <a:xfrm>
            <a:off x="838200" y="365126"/>
            <a:ext cx="10515600" cy="1073058"/>
          </a:xfrm>
          <a:solidFill>
            <a:schemeClr val="accent2">
              <a:lumMod val="40000"/>
              <a:lumOff val="60000"/>
            </a:schemeClr>
          </a:solidFill>
        </p:spPr>
        <p:txBody>
          <a:bodyPr>
            <a:noAutofit/>
          </a:bodyPr>
          <a:lstStyle/>
          <a:p>
            <a:r>
              <a:rPr lang="de-DE" altLang="de-DE" sz="3600" dirty="0"/>
              <a:t>Pädiatrische Kritik an der Kinder-Balneologie / Kurverschickung </a:t>
            </a:r>
          </a:p>
        </p:txBody>
      </p:sp>
      <p:sp>
        <p:nvSpPr>
          <p:cNvPr id="6147" name="Inhaltsplatzhalter 2">
            <a:extLst>
              <a:ext uri="{FF2B5EF4-FFF2-40B4-BE49-F238E27FC236}">
                <a16:creationId xmlns:a16="http://schemas.microsoft.com/office/drawing/2014/main" xmlns="" id="{B9AB6014-6F49-4E0C-A23A-3E13D972F642}"/>
              </a:ext>
            </a:extLst>
          </p:cNvPr>
          <p:cNvSpPr>
            <a:spLocks noGrp="1"/>
          </p:cNvSpPr>
          <p:nvPr>
            <p:ph sz="half" idx="1"/>
          </p:nvPr>
        </p:nvSpPr>
        <p:spPr>
          <a:xfrm>
            <a:off x="1981201" y="1628775"/>
            <a:ext cx="3394075" cy="4497388"/>
          </a:xfrm>
        </p:spPr>
        <p:txBody>
          <a:bodyPr/>
          <a:lstStyle/>
          <a:p>
            <a:pPr>
              <a:buFont typeface="Arial" panose="020B0604020202020204" pitchFamily="34" charset="0"/>
              <a:buNone/>
            </a:pPr>
            <a:r>
              <a:rPr lang="de-DE" altLang="de-DE" sz="2400" b="1" dirty="0"/>
              <a:t>Aussage des </a:t>
            </a:r>
          </a:p>
          <a:p>
            <a:pPr>
              <a:buFont typeface="Arial" panose="020B0604020202020204" pitchFamily="34" charset="0"/>
              <a:buNone/>
            </a:pPr>
            <a:r>
              <a:rPr lang="de-DE" altLang="de-DE" sz="2400" b="1" dirty="0"/>
              <a:t>Prof. Dr. Ulrich Wahn,</a:t>
            </a:r>
          </a:p>
          <a:p>
            <a:pPr>
              <a:buFont typeface="Arial" panose="020B0604020202020204" pitchFamily="34" charset="0"/>
              <a:buNone/>
            </a:pPr>
            <a:endParaRPr lang="de-DE" altLang="de-DE" sz="2400" b="1" dirty="0"/>
          </a:p>
          <a:p>
            <a:pPr>
              <a:buFont typeface="Arial" panose="020B0604020202020204" pitchFamily="34" charset="0"/>
              <a:buNone/>
            </a:pPr>
            <a:r>
              <a:rPr lang="de-DE" altLang="de-DE" sz="2400" b="1" dirty="0"/>
              <a:t>2017: </a:t>
            </a:r>
          </a:p>
        </p:txBody>
      </p:sp>
      <p:pic>
        <p:nvPicPr>
          <p:cNvPr id="6148" name="Inhaltsplatzhalter 4" descr="Dr. Wahn1051.png">
            <a:extLst>
              <a:ext uri="{FF2B5EF4-FFF2-40B4-BE49-F238E27FC236}">
                <a16:creationId xmlns:a16="http://schemas.microsoft.com/office/drawing/2014/main" xmlns="" id="{071ED8FA-86E5-46EB-8B36-BCA66E013F89}"/>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2782888" y="3933825"/>
            <a:ext cx="1790700" cy="2095500"/>
          </a:xfrm>
        </p:spPr>
      </p:pic>
      <p:sp>
        <p:nvSpPr>
          <p:cNvPr id="6149" name="Rechteck 5">
            <a:extLst>
              <a:ext uri="{FF2B5EF4-FFF2-40B4-BE49-F238E27FC236}">
                <a16:creationId xmlns:a16="http://schemas.microsoft.com/office/drawing/2014/main" xmlns="" id="{64D97CAA-4374-4C46-B5D6-486D33D6BD53}"/>
              </a:ext>
            </a:extLst>
          </p:cNvPr>
          <p:cNvSpPr>
            <a:spLocks noChangeArrowheads="1"/>
          </p:cNvSpPr>
          <p:nvPr/>
        </p:nvSpPr>
        <p:spPr bwMode="auto">
          <a:xfrm>
            <a:off x="5519738" y="1700214"/>
            <a:ext cx="4608512"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2400" b="1" dirty="0"/>
              <a:t>Häufige Fehlbelegungen durch gesunde Kinder</a:t>
            </a:r>
          </a:p>
          <a:p>
            <a:pPr eaLnBrk="1" hangingPunct="1"/>
            <a:endParaRPr lang="de-DE" altLang="de-DE" b="1" dirty="0">
              <a:solidFill>
                <a:srgbClr val="FF0000"/>
              </a:solidFill>
            </a:endParaRPr>
          </a:p>
          <a:p>
            <a:pPr eaLnBrk="1" hangingPunct="1"/>
            <a:r>
              <a:rPr lang="de-DE" altLang="de-DE" b="1" dirty="0">
                <a:solidFill>
                  <a:srgbClr val="FF0000"/>
                </a:solidFill>
              </a:rPr>
              <a:t>Forderungen nach mehr </a:t>
            </a:r>
            <a:r>
              <a:rPr lang="de-DE" altLang="de-DE" b="1" dirty="0" err="1">
                <a:solidFill>
                  <a:srgbClr val="FF0000"/>
                </a:solidFill>
              </a:rPr>
              <a:t>Kinderreha</a:t>
            </a:r>
            <a:r>
              <a:rPr lang="de-DE" altLang="de-DE" b="1" dirty="0">
                <a:solidFill>
                  <a:srgbClr val="FF0000"/>
                </a:solidFill>
              </a:rPr>
              <a:t> geht in die falsche Richtung: </a:t>
            </a:r>
          </a:p>
          <a:p>
            <a:pPr eaLnBrk="1" hangingPunct="1"/>
            <a:endParaRPr lang="de-DE" altLang="de-DE" dirty="0"/>
          </a:p>
          <a:p>
            <a:pPr eaLnBrk="1" hangingPunct="1"/>
            <a:r>
              <a:rPr lang="de-DE" altLang="de-DE" b="1" dirty="0"/>
              <a:t>„Die Kurmedizin bleibt </a:t>
            </a:r>
            <a:r>
              <a:rPr lang="de-DE" altLang="de-DE" b="1" dirty="0">
                <a:solidFill>
                  <a:srgbClr val="FF0000"/>
                </a:solidFill>
              </a:rPr>
              <a:t>seit 40 Jahren die Belege schuldig</a:t>
            </a:r>
            <a:r>
              <a:rPr lang="de-DE" altLang="de-DE" b="1" dirty="0"/>
              <a:t>, dass die Kuren mehr Heilungserfolg bringen als wohnortnahe Therapie“</a:t>
            </a:r>
            <a:endParaRPr lang="de-DE" altLang="de-DE" dirty="0"/>
          </a:p>
          <a:p>
            <a:pPr algn="r" eaLnBrk="1" hangingPunct="1">
              <a:buFont typeface="Arial" panose="020B0604020202020204" pitchFamily="34" charset="0"/>
              <a:buNone/>
            </a:pPr>
            <a:endParaRPr lang="de-DE" altLang="de-DE" dirty="0"/>
          </a:p>
        </p:txBody>
      </p:sp>
      <p:sp>
        <p:nvSpPr>
          <p:cNvPr id="2" name="Rechteck 1">
            <a:extLst>
              <a:ext uri="{FF2B5EF4-FFF2-40B4-BE49-F238E27FC236}">
                <a16:creationId xmlns:a16="http://schemas.microsoft.com/office/drawing/2014/main" xmlns="" id="{F73E7EEC-80F1-412D-BDD1-20403E42B343}"/>
              </a:ext>
            </a:extLst>
          </p:cNvPr>
          <p:cNvSpPr/>
          <p:nvPr/>
        </p:nvSpPr>
        <p:spPr>
          <a:xfrm>
            <a:off x="6096000" y="4889241"/>
            <a:ext cx="4839478" cy="1603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ltLang="de-DE" sz="1600" i="1" dirty="0"/>
              <a:t>Prof. </a:t>
            </a:r>
            <a:r>
              <a:rPr lang="de-DE" altLang="de-DE" sz="1600" i="1" dirty="0" err="1"/>
              <a:t>em</a:t>
            </a:r>
            <a:r>
              <a:rPr lang="de-DE" altLang="de-DE" sz="1600" i="1" dirty="0"/>
              <a:t>. Dr. Ulrich Wahn, Direktor a.D. der Klinik für Pädiatrie,  Pneumologie, Immunologie, Charité-Berlin, </a:t>
            </a:r>
          </a:p>
          <a:p>
            <a:pPr algn="ctr"/>
            <a:r>
              <a:rPr lang="de-DE" altLang="de-DE" sz="1600" i="1" dirty="0"/>
              <a:t>(zitiert nach </a:t>
            </a:r>
            <a:r>
              <a:rPr lang="de-DE" altLang="de-DE" sz="1600" i="1" dirty="0" err="1"/>
              <a:t>Dt.Ärzteblatt</a:t>
            </a:r>
            <a:r>
              <a:rPr lang="de-DE" altLang="de-DE" sz="1600" i="1" dirty="0"/>
              <a:t>, 2017;114(50):A-2420 / B-2010 / C-1964, Wahn, Ulrich)</a:t>
            </a:r>
          </a:p>
        </p:txBody>
      </p:sp>
    </p:spTree>
    <p:extLst>
      <p:ext uri="{BB962C8B-B14F-4D97-AF65-F5344CB8AC3E}">
        <p14:creationId xmlns:p14="http://schemas.microsoft.com/office/powerpoint/2010/main" xmlns="" val="595437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A4C3701-CC13-471A-BEDE-73DF4EB15DB4}"/>
              </a:ext>
            </a:extLst>
          </p:cNvPr>
          <p:cNvSpPr>
            <a:spLocks noGrp="1"/>
          </p:cNvSpPr>
          <p:nvPr>
            <p:ph type="title"/>
          </p:nvPr>
        </p:nvSpPr>
        <p:spPr>
          <a:solidFill>
            <a:schemeClr val="accent2">
              <a:lumMod val="40000"/>
              <a:lumOff val="60000"/>
            </a:schemeClr>
          </a:solidFill>
        </p:spPr>
        <p:txBody>
          <a:bodyPr>
            <a:normAutofit/>
          </a:bodyPr>
          <a:lstStyle/>
          <a:p>
            <a:r>
              <a:rPr lang="de-DE" sz="3600" b="1" dirty="0"/>
              <a:t>7) Ursachen: GELD - Wirtschaftliche Interessen</a:t>
            </a:r>
          </a:p>
        </p:txBody>
      </p:sp>
      <p:sp>
        <p:nvSpPr>
          <p:cNvPr id="3" name="Inhaltsplatzhalter 2">
            <a:extLst>
              <a:ext uri="{FF2B5EF4-FFF2-40B4-BE49-F238E27FC236}">
                <a16:creationId xmlns:a16="http://schemas.microsoft.com/office/drawing/2014/main" xmlns="" id="{CF05F2F9-93AE-482B-9552-103E739F8287}"/>
              </a:ext>
            </a:extLst>
          </p:cNvPr>
          <p:cNvSpPr>
            <a:spLocks noGrp="1"/>
          </p:cNvSpPr>
          <p:nvPr>
            <p:ph idx="1"/>
          </p:nvPr>
        </p:nvSpPr>
        <p:spPr>
          <a:xfrm>
            <a:off x="838200" y="1825625"/>
            <a:ext cx="10515600" cy="4667250"/>
          </a:xfrm>
        </p:spPr>
        <p:txBody>
          <a:bodyPr>
            <a:normAutofit lnSpcReduction="10000"/>
          </a:bodyPr>
          <a:lstStyle/>
          <a:p>
            <a:endParaRPr lang="de-DE" sz="2200" dirty="0"/>
          </a:p>
          <a:p>
            <a:r>
              <a:rPr lang="de-DE" sz="2200" b="1" dirty="0"/>
              <a:t>Wichtigster Wirtschaftszweig für Kurorte </a:t>
            </a:r>
            <a:r>
              <a:rPr lang="de-DE" sz="2200" dirty="0"/>
              <a:t>in den 40-70/80-Jahren:, </a:t>
            </a:r>
            <a:r>
              <a:rPr lang="de-DE" sz="2200" dirty="0" err="1"/>
              <a:t>ca</a:t>
            </a:r>
            <a:r>
              <a:rPr lang="de-DE" sz="2200" dirty="0"/>
              <a:t>: 2000 Kinder pro Jahr in einem Heim, </a:t>
            </a:r>
            <a:r>
              <a:rPr lang="de-DE" sz="2200" dirty="0" err="1"/>
              <a:t>zT.</a:t>
            </a:r>
            <a:r>
              <a:rPr lang="de-DE" sz="2200" dirty="0"/>
              <a:t> 25-50 Heime an einem Kurort</a:t>
            </a:r>
          </a:p>
          <a:p>
            <a:r>
              <a:rPr lang="de-DE" sz="2200" b="1" dirty="0"/>
              <a:t>Wirtschaftliche Interessen der Badeärzte</a:t>
            </a:r>
            <a:r>
              <a:rPr lang="de-DE" sz="2200" dirty="0"/>
              <a:t>: Abrechnung jeder einzelnen ärztlichen Handlung durch Zusatzhonorar (1987: 70.-DM pro Kind für jeden Badearzt, bei z.B.: 4000 Kinder pro Jahr= 280.000.-DM Nebeneinnahmen) gesichertes Klientel, Publikationen, </a:t>
            </a:r>
            <a:r>
              <a:rPr lang="de-DE" sz="2200" dirty="0" smtClean="0"/>
              <a:t>Promotionen</a:t>
            </a:r>
            <a:r>
              <a:rPr lang="de-DE" sz="2200" dirty="0"/>
              <a:t>, Habilitationen, Gelder der Pharmaindustrie</a:t>
            </a:r>
          </a:p>
          <a:p>
            <a:r>
              <a:rPr lang="de-DE" sz="2200" b="1" dirty="0"/>
              <a:t>Wirtschaftliches Interesse der Deutschen Bahn: </a:t>
            </a:r>
            <a:r>
              <a:rPr lang="de-DE" sz="2200" dirty="0"/>
              <a:t>350.000 Sonderfahrten 1977</a:t>
            </a:r>
          </a:p>
          <a:p>
            <a:r>
              <a:rPr lang="de-DE" sz="2200" b="1" dirty="0"/>
              <a:t>Wirtschaftliche Interessen der verschreibende Hausärzte: </a:t>
            </a:r>
            <a:r>
              <a:rPr lang="de-DE" sz="2200" dirty="0"/>
              <a:t>Abrechnung jeder Einzeldiagnose pro Kind</a:t>
            </a:r>
          </a:p>
          <a:p>
            <a:pPr>
              <a:buNone/>
            </a:pPr>
            <a:r>
              <a:rPr lang="de-DE" sz="2200" b="1" dirty="0">
                <a:solidFill>
                  <a:srgbClr val="FF0000"/>
                </a:solidFill>
              </a:rPr>
              <a:t>Umsätze Beispiel:</a:t>
            </a:r>
          </a:p>
          <a:p>
            <a:r>
              <a:rPr lang="de-DE" sz="2200" dirty="0" err="1"/>
              <a:t>Bsp</a:t>
            </a:r>
            <a:r>
              <a:rPr lang="de-DE" sz="2200" dirty="0"/>
              <a:t>: Friesenhof-Heimbetreiberin verklagte Entsendestelle wegen 14.000.- Reingewinnverlust, als einmal 80 Kinder für 6 Wochen nicht geschickt wurden </a:t>
            </a:r>
            <a:r>
              <a:rPr lang="de-DE" sz="2200" i="1" dirty="0"/>
              <a:t>(Akte Friesenhof)</a:t>
            </a:r>
          </a:p>
          <a:p>
            <a:endParaRPr lang="de-DE" dirty="0"/>
          </a:p>
        </p:txBody>
      </p:sp>
    </p:spTree>
    <p:extLst>
      <p:ext uri="{BB962C8B-B14F-4D97-AF65-F5344CB8AC3E}">
        <p14:creationId xmlns:p14="http://schemas.microsoft.com/office/powerpoint/2010/main" xmlns="" val="2859148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023000"/>
          </a:xfrm>
          <a:solidFill>
            <a:schemeClr val="accent2">
              <a:lumMod val="40000"/>
              <a:lumOff val="60000"/>
            </a:schemeClr>
          </a:solidFill>
        </p:spPr>
        <p:txBody>
          <a:bodyPr>
            <a:normAutofit/>
          </a:bodyPr>
          <a:lstStyle/>
          <a:p>
            <a:r>
              <a:rPr lang="de-DE" sz="3600" b="1" dirty="0"/>
              <a:t>8) Ursache Sadismus und Missbrauchsinteresse</a:t>
            </a:r>
          </a:p>
        </p:txBody>
      </p:sp>
      <p:sp>
        <p:nvSpPr>
          <p:cNvPr id="3" name="Inhaltsplatzhalter 2"/>
          <p:cNvSpPr>
            <a:spLocks noGrp="1"/>
          </p:cNvSpPr>
          <p:nvPr>
            <p:ph idx="1"/>
          </p:nvPr>
        </p:nvSpPr>
        <p:spPr/>
        <p:txBody>
          <a:bodyPr>
            <a:normAutofit lnSpcReduction="10000"/>
          </a:bodyPr>
          <a:lstStyle/>
          <a:p>
            <a:pPr>
              <a:buNone/>
            </a:pPr>
            <a:r>
              <a:rPr lang="de-DE" b="1" dirty="0">
                <a:solidFill>
                  <a:srgbClr val="FF0000"/>
                </a:solidFill>
              </a:rPr>
              <a:t>Sadismus ist das Quälen aus Lust:</a:t>
            </a:r>
          </a:p>
          <a:p>
            <a:r>
              <a:rPr lang="de-DE" b="1" dirty="0"/>
              <a:t>Viele Hinweise </a:t>
            </a:r>
            <a:r>
              <a:rPr lang="de-DE" dirty="0"/>
              <a:t>in den Betroffenenberichten deuten auf Sadismus und auch sex. Gewalt und Missbrauch durch Ärzte und Tanten hin (Freude, Lachen, Lust an Gewaltausübungen, Lust an sex. Handlungen mit den Kindern)</a:t>
            </a:r>
          </a:p>
          <a:p>
            <a:r>
              <a:rPr lang="de-DE" b="1" dirty="0"/>
              <a:t>Sogeffekt </a:t>
            </a:r>
            <a:r>
              <a:rPr lang="de-DE" dirty="0"/>
              <a:t>solcherart Institutionen auf Menschen mit dieser Affinität</a:t>
            </a:r>
          </a:p>
          <a:p>
            <a:r>
              <a:rPr lang="de-DE" b="1" dirty="0"/>
              <a:t>Orte waren abgelegen: </a:t>
            </a:r>
            <a:r>
              <a:rPr lang="de-DE" dirty="0"/>
              <a:t>Geschützt vor Entdeckung</a:t>
            </a:r>
          </a:p>
          <a:p>
            <a:r>
              <a:rPr lang="de-DE" dirty="0"/>
              <a:t>Orte hatten </a:t>
            </a:r>
            <a:r>
              <a:rPr lang="de-DE" b="1" dirty="0"/>
              <a:t>Kinderheimvereine: </a:t>
            </a:r>
            <a:r>
              <a:rPr lang="de-DE" dirty="0"/>
              <a:t>Enger Zusammenhalt (siehe Borkum)</a:t>
            </a:r>
          </a:p>
          <a:p>
            <a:r>
              <a:rPr lang="de-DE" b="1" dirty="0"/>
              <a:t>Totale Institutions-Bedingungen boten Schutz:  </a:t>
            </a:r>
            <a:r>
              <a:rPr lang="de-DE" dirty="0"/>
              <a:t>Vor Entdeckung und Verfolgung </a:t>
            </a:r>
          </a:p>
          <a:p>
            <a:endParaRPr lang="de-D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1916A02-C18F-49EB-9D19-89E48F6D2B6A}"/>
              </a:ext>
            </a:extLst>
          </p:cNvPr>
          <p:cNvSpPr>
            <a:spLocks noGrp="1"/>
          </p:cNvSpPr>
          <p:nvPr>
            <p:ph type="title"/>
          </p:nvPr>
        </p:nvSpPr>
        <p:spPr>
          <a:xfrm>
            <a:off x="838200" y="4332303"/>
            <a:ext cx="10515600" cy="1367161"/>
          </a:xfrm>
          <a:solidFill>
            <a:srgbClr val="C00000"/>
          </a:solidFill>
        </p:spPr>
        <p:txBody>
          <a:bodyPr/>
          <a:lstStyle/>
          <a:p>
            <a:r>
              <a:rPr lang="de-DE" b="1" dirty="0"/>
              <a:t>Ideen und Forderungen</a:t>
            </a:r>
          </a:p>
        </p:txBody>
      </p:sp>
    </p:spTree>
    <p:extLst>
      <p:ext uri="{BB962C8B-B14F-4D97-AF65-F5344CB8AC3E}">
        <p14:creationId xmlns:p14="http://schemas.microsoft.com/office/powerpoint/2010/main" xmlns="" val="39314137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a:extLst>
              <a:ext uri="{FF2B5EF4-FFF2-40B4-BE49-F238E27FC236}">
                <a16:creationId xmlns:a16="http://schemas.microsoft.com/office/drawing/2014/main" xmlns="" id="{529BB6AD-1624-4225-A6FF-81CB1F771969}"/>
              </a:ext>
            </a:extLst>
          </p:cNvPr>
          <p:cNvSpPr>
            <a:spLocks noGrp="1"/>
          </p:cNvSpPr>
          <p:nvPr>
            <p:ph type="title"/>
          </p:nvPr>
        </p:nvSpPr>
        <p:spPr>
          <a:xfrm>
            <a:off x="638979" y="274640"/>
            <a:ext cx="10857604" cy="1101400"/>
          </a:xfrm>
          <a:solidFill>
            <a:schemeClr val="accent2">
              <a:lumMod val="40000"/>
              <a:lumOff val="60000"/>
            </a:schemeClr>
          </a:solidFill>
        </p:spPr>
        <p:txBody>
          <a:bodyPr>
            <a:normAutofit/>
          </a:bodyPr>
          <a:lstStyle/>
          <a:p>
            <a:pPr eaLnBrk="1" hangingPunct="1"/>
            <a:r>
              <a:rPr lang="de-DE" altLang="de-DE" sz="3600" b="1" dirty="0"/>
              <a:t>Unsere Ideen und Forderungen</a:t>
            </a:r>
          </a:p>
        </p:txBody>
      </p:sp>
      <p:sp>
        <p:nvSpPr>
          <p:cNvPr id="43011" name="Inhaltsplatzhalter 2">
            <a:extLst>
              <a:ext uri="{FF2B5EF4-FFF2-40B4-BE49-F238E27FC236}">
                <a16:creationId xmlns:a16="http://schemas.microsoft.com/office/drawing/2014/main" xmlns="" id="{4E457698-D341-49BA-8F92-DCA577CC4348}"/>
              </a:ext>
            </a:extLst>
          </p:cNvPr>
          <p:cNvSpPr>
            <a:spLocks noGrp="1"/>
          </p:cNvSpPr>
          <p:nvPr>
            <p:ph idx="1"/>
          </p:nvPr>
        </p:nvSpPr>
        <p:spPr>
          <a:xfrm>
            <a:off x="1083075" y="1669002"/>
            <a:ext cx="10067007" cy="4914358"/>
          </a:xfrm>
        </p:spPr>
        <p:txBody>
          <a:bodyPr>
            <a:normAutofit fontScale="92500" lnSpcReduction="10000"/>
          </a:bodyPr>
          <a:lstStyle/>
          <a:p>
            <a:pPr marL="0" indent="0">
              <a:buNone/>
              <a:defRPr/>
            </a:pPr>
            <a:r>
              <a:rPr lang="de-DE" b="1" dirty="0"/>
              <a:t>Wichtigste Forderungen zur Wiedergutmachung:</a:t>
            </a:r>
          </a:p>
          <a:p>
            <a:pPr marL="0" indent="0">
              <a:buNone/>
              <a:defRPr/>
            </a:pPr>
            <a:r>
              <a:rPr lang="de-DE" b="1" dirty="0">
                <a:solidFill>
                  <a:srgbClr val="FF0000"/>
                </a:solidFill>
              </a:rPr>
              <a:t>BUND:</a:t>
            </a:r>
            <a:r>
              <a:rPr lang="de-DE" dirty="0">
                <a:solidFill>
                  <a:srgbClr val="FF0000"/>
                </a:solidFill>
              </a:rPr>
              <a:t> Unabhängige Kommission zur Aufarbeitung Kinderverschickung mit Einrichtung eines gemeinsamen FONDS, bezahlt zu je einem Drittel: Bund, Länder, Träger</a:t>
            </a:r>
          </a:p>
          <a:p>
            <a:pPr marL="0" indent="0">
              <a:buNone/>
              <a:defRPr/>
            </a:pPr>
            <a:r>
              <a:rPr lang="de-DE" b="1" dirty="0"/>
              <a:t>Aufgaben:</a:t>
            </a:r>
          </a:p>
          <a:p>
            <a:pPr>
              <a:defRPr/>
            </a:pPr>
            <a:r>
              <a:rPr lang="de-DE" b="1" dirty="0"/>
              <a:t>Anerkennung</a:t>
            </a:r>
            <a:r>
              <a:rPr lang="de-DE" dirty="0"/>
              <a:t> unseres Leids als gesellschaftlich verursachtes Leid</a:t>
            </a:r>
          </a:p>
          <a:p>
            <a:pPr>
              <a:defRPr/>
            </a:pPr>
            <a:r>
              <a:rPr lang="de-DE" dirty="0"/>
              <a:t>Unterstützung der individuellen und gesellschaftlichen Aufarbeitung in Form von </a:t>
            </a:r>
            <a:r>
              <a:rPr lang="de-DE" b="1" dirty="0"/>
              <a:t>Citizens </a:t>
            </a:r>
            <a:r>
              <a:rPr lang="de-DE" b="1" dirty="0" err="1"/>
              <a:t>Sience</a:t>
            </a:r>
            <a:r>
              <a:rPr lang="de-DE" b="1" dirty="0"/>
              <a:t>-Projekten, universitärer Forschung, Entschädigungen in schweren Fällen</a:t>
            </a:r>
            <a:endParaRPr lang="de-DE" dirty="0"/>
          </a:p>
          <a:p>
            <a:pPr>
              <a:defRPr/>
            </a:pPr>
            <a:r>
              <a:rPr lang="de-DE" dirty="0"/>
              <a:t>Finanzierung eines Bundes-</a:t>
            </a:r>
            <a:r>
              <a:rPr lang="de-DE" b="1" dirty="0"/>
              <a:t>Dokumentationszentrums</a:t>
            </a:r>
          </a:p>
          <a:p>
            <a:pPr>
              <a:defRPr/>
            </a:pPr>
            <a:r>
              <a:rPr lang="de-DE" dirty="0"/>
              <a:t>Unterstützung von </a:t>
            </a:r>
            <a:r>
              <a:rPr lang="de-DE" b="1" dirty="0"/>
              <a:t>Beratungsstellen</a:t>
            </a:r>
            <a:r>
              <a:rPr lang="de-DE" dirty="0"/>
              <a:t> in jedem Bundesland, die </a:t>
            </a:r>
            <a:r>
              <a:rPr lang="de-DE" b="1" dirty="0"/>
              <a:t>mit Betroffenen-Selbsthilfegruppen zusammen </a:t>
            </a:r>
            <a:r>
              <a:rPr lang="de-DE" dirty="0"/>
              <a:t>aufgebaut werden</a:t>
            </a:r>
          </a:p>
          <a:p>
            <a:pPr>
              <a:buFont typeface="Arial" charset="0"/>
              <a:buNone/>
              <a:defRPr/>
            </a:pPr>
            <a:endParaRPr lang="de-DE" dirty="0"/>
          </a:p>
          <a:p>
            <a:pPr marL="0" indent="0">
              <a:buNone/>
              <a:defRPr/>
            </a:pPr>
            <a:endParaRPr lang="de-DE" dirty="0">
              <a:solidFill>
                <a:srgbClr val="FF0000"/>
              </a:solidFill>
            </a:endParaRPr>
          </a:p>
          <a:p>
            <a:pPr marL="0" indent="0">
              <a:buNone/>
              <a:defRPr/>
            </a:pPr>
            <a:endParaRPr lang="de-DE" altLang="de-DE" sz="2400" dirty="0">
              <a:solidFill>
                <a:srgbClr val="FF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8295" y="-716096"/>
            <a:ext cx="363557" cy="110168"/>
          </a:xfrm>
          <a:solidFill>
            <a:schemeClr val="accent2">
              <a:lumMod val="40000"/>
              <a:lumOff val="60000"/>
            </a:schemeClr>
          </a:solidFill>
        </p:spPr>
        <p:txBody>
          <a:bodyPr>
            <a:normAutofit fontScale="90000"/>
          </a:bodyPr>
          <a:lstStyle/>
          <a:p>
            <a:endParaRPr lang="de-DE" dirty="0"/>
          </a:p>
        </p:txBody>
      </p:sp>
      <p:pic>
        <p:nvPicPr>
          <p:cNvPr id="8" name="Inhaltsplatzhalter 7" descr="Eine Armee von Leichen liegt in diesen Kellern.jpg"/>
          <p:cNvPicPr>
            <a:picLocks noGrp="1" noChangeAspect="1"/>
          </p:cNvPicPr>
          <p:nvPr>
            <p:ph idx="1"/>
          </p:nvPr>
        </p:nvPicPr>
        <p:blipFill>
          <a:blip r:embed="rId2" cstate="print"/>
          <a:stretch>
            <a:fillRect/>
          </a:stretch>
        </p:blipFill>
        <p:spPr>
          <a:xfrm>
            <a:off x="3849511" y="282222"/>
            <a:ext cx="5215467" cy="6378222"/>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1">
            <a:extLst>
              <a:ext uri="{FF2B5EF4-FFF2-40B4-BE49-F238E27FC236}">
                <a16:creationId xmlns:a16="http://schemas.microsoft.com/office/drawing/2014/main" xmlns="" id="{07D2E01A-530F-4D65-BDD4-3DEB3619BE9C}"/>
              </a:ext>
            </a:extLst>
          </p:cNvPr>
          <p:cNvSpPr>
            <a:spLocks noGrp="1"/>
          </p:cNvSpPr>
          <p:nvPr>
            <p:ph type="title"/>
          </p:nvPr>
        </p:nvSpPr>
        <p:spPr>
          <a:xfrm>
            <a:off x="838200" y="260349"/>
            <a:ext cx="10515600" cy="1335185"/>
          </a:xfrm>
          <a:solidFill>
            <a:schemeClr val="accent2">
              <a:lumMod val="40000"/>
              <a:lumOff val="60000"/>
            </a:schemeClr>
          </a:solidFill>
        </p:spPr>
        <p:txBody>
          <a:bodyPr>
            <a:normAutofit fontScale="90000"/>
          </a:bodyPr>
          <a:lstStyle/>
          <a:p>
            <a:pPr algn="ctr"/>
            <a:r>
              <a:rPr lang="de-DE" altLang="de-DE" sz="6600" b="1" dirty="0">
                <a:solidFill>
                  <a:srgbClr val="FF0000"/>
                </a:solidFill>
              </a:rPr>
              <a:t/>
            </a:r>
            <a:br>
              <a:rPr lang="de-DE" altLang="de-DE" sz="6600" b="1" dirty="0">
                <a:solidFill>
                  <a:srgbClr val="FF0000"/>
                </a:solidFill>
              </a:rPr>
            </a:br>
            <a:r>
              <a:rPr lang="de-DE" altLang="de-DE" sz="6600" b="1" dirty="0">
                <a:solidFill>
                  <a:srgbClr val="FF0000"/>
                </a:solidFill>
              </a:rPr>
              <a:t>DANKE </a:t>
            </a:r>
            <a:br>
              <a:rPr lang="de-DE" altLang="de-DE" sz="6600" b="1" dirty="0">
                <a:solidFill>
                  <a:srgbClr val="FF0000"/>
                </a:solidFill>
              </a:rPr>
            </a:br>
            <a:r>
              <a:rPr lang="de-DE" altLang="de-DE" b="1" dirty="0">
                <a:solidFill>
                  <a:srgbClr val="FF0000"/>
                </a:solidFill>
              </a:rPr>
              <a:t/>
            </a:r>
            <a:br>
              <a:rPr lang="de-DE" altLang="de-DE" b="1" dirty="0">
                <a:solidFill>
                  <a:srgbClr val="FF0000"/>
                </a:solidFill>
              </a:rPr>
            </a:br>
            <a:endParaRPr lang="de-DE" altLang="de-DE" dirty="0"/>
          </a:p>
        </p:txBody>
      </p:sp>
      <p:sp>
        <p:nvSpPr>
          <p:cNvPr id="77827" name="Inhaltsplatzhalter 2">
            <a:extLst>
              <a:ext uri="{FF2B5EF4-FFF2-40B4-BE49-F238E27FC236}">
                <a16:creationId xmlns:a16="http://schemas.microsoft.com/office/drawing/2014/main" xmlns="" id="{594D7548-A914-4B05-9768-A38E072B32DA}"/>
              </a:ext>
            </a:extLst>
          </p:cNvPr>
          <p:cNvSpPr>
            <a:spLocks noGrp="1"/>
          </p:cNvSpPr>
          <p:nvPr>
            <p:ph idx="1"/>
          </p:nvPr>
        </p:nvSpPr>
        <p:spPr>
          <a:xfrm>
            <a:off x="1981200" y="2205038"/>
            <a:ext cx="8229600" cy="4392612"/>
          </a:xfrm>
          <a:solidFill>
            <a:schemeClr val="tx2">
              <a:lumMod val="50000"/>
            </a:schemeClr>
          </a:solidFill>
        </p:spPr>
        <p:txBody>
          <a:bodyPr/>
          <a:lstStyle/>
          <a:p>
            <a:pPr>
              <a:buFont typeface="Arial" panose="020B0604020202020204" pitchFamily="34" charset="0"/>
              <a:buNone/>
            </a:pPr>
            <a:endParaRPr lang="de-DE" altLang="de-DE" b="1" dirty="0">
              <a:solidFill>
                <a:srgbClr val="FF0000"/>
              </a:solidFill>
            </a:endParaRPr>
          </a:p>
          <a:p>
            <a:pPr marL="0" indent="0" algn="ctr">
              <a:buNone/>
            </a:pPr>
            <a:r>
              <a:rPr lang="de-DE" altLang="de-DE" b="1" dirty="0">
                <a:solidFill>
                  <a:srgbClr val="FF0000"/>
                </a:solidFill>
              </a:rPr>
              <a:t>Die Autorin:</a:t>
            </a:r>
          </a:p>
          <a:p>
            <a:pPr marL="0" indent="0" algn="ctr">
              <a:buNone/>
            </a:pPr>
            <a:r>
              <a:rPr lang="de-DE" altLang="de-DE" b="1" dirty="0">
                <a:solidFill>
                  <a:srgbClr val="FF0000"/>
                </a:solidFill>
              </a:rPr>
              <a:t>Anja Röhl, </a:t>
            </a:r>
            <a:r>
              <a:rPr lang="de-DE" altLang="de-DE" b="1" dirty="0" err="1">
                <a:solidFill>
                  <a:srgbClr val="FF0000"/>
                </a:solidFill>
              </a:rPr>
              <a:t>Kiehlufer</a:t>
            </a:r>
            <a:r>
              <a:rPr lang="de-DE" altLang="de-DE" b="1" dirty="0">
                <a:solidFill>
                  <a:srgbClr val="FF0000"/>
                </a:solidFill>
              </a:rPr>
              <a:t> 43, 12059 Berlin</a:t>
            </a:r>
            <a:br>
              <a:rPr lang="de-DE" altLang="de-DE" b="1" dirty="0">
                <a:solidFill>
                  <a:srgbClr val="FF0000"/>
                </a:solidFill>
              </a:rPr>
            </a:br>
            <a:r>
              <a:rPr lang="de-DE" altLang="de-DE" b="1" dirty="0">
                <a:solidFill>
                  <a:srgbClr val="FF0000"/>
                </a:solidFill>
                <a:hlinkClick r:id="rId2"/>
              </a:rPr>
              <a:t>anjairinaroehl@gmail.com</a:t>
            </a:r>
            <a:endParaRPr lang="de-DE" altLang="de-DE" b="1" dirty="0">
              <a:solidFill>
                <a:srgbClr val="FF0000"/>
              </a:solidFill>
            </a:endParaRPr>
          </a:p>
          <a:p>
            <a:pPr marL="0" indent="0" algn="ctr">
              <a:buNone/>
            </a:pPr>
            <a:endParaRPr lang="de-DE" altLang="de-DE" b="1" dirty="0">
              <a:solidFill>
                <a:srgbClr val="FF0000"/>
              </a:solidFill>
            </a:endParaRPr>
          </a:p>
          <a:p>
            <a:pPr marL="0" indent="0" algn="ctr">
              <a:buNone/>
            </a:pPr>
            <a:r>
              <a:rPr lang="de-DE" altLang="de-DE" b="1" dirty="0">
                <a:solidFill>
                  <a:schemeClr val="accent6"/>
                </a:solidFill>
                <a:hlinkClick r:id="rId3">
                  <a:extLst>
                    <a:ext uri="{A12FA001-AC4F-418D-AE19-62706E023703}">
                      <ahyp:hlinkClr xmlns:ahyp="http://schemas.microsoft.com/office/drawing/2018/hyperlinkcolor" xmlns="" val="tx"/>
                    </a:ext>
                  </a:extLst>
                </a:hlinkClick>
              </a:rPr>
              <a:t>www.anjaroehl.de</a:t>
            </a:r>
            <a:endParaRPr lang="de-DE" altLang="de-DE" b="1" dirty="0">
              <a:solidFill>
                <a:schemeClr val="accent6"/>
              </a:solidFill>
            </a:endParaRPr>
          </a:p>
          <a:p>
            <a:pPr marL="0" indent="0" algn="ctr">
              <a:buNone/>
            </a:pPr>
            <a:r>
              <a:rPr lang="de-DE" altLang="de-DE" b="1" dirty="0">
                <a:solidFill>
                  <a:srgbClr val="FF0000"/>
                </a:solidFill>
                <a:hlinkClick r:id="rId4"/>
              </a:rPr>
              <a:t>www.verschickungsheime.de</a:t>
            </a:r>
            <a:endParaRPr lang="de-DE" altLang="de-DE" b="1" dirty="0">
              <a:solidFill>
                <a:srgbClr val="FF0000"/>
              </a:solidFill>
            </a:endParaRPr>
          </a:p>
          <a:p>
            <a:pPr marL="0" indent="0" algn="ctr">
              <a:buNone/>
            </a:pPr>
            <a:r>
              <a:rPr lang="de-DE" altLang="de-DE" b="1" dirty="0">
                <a:solidFill>
                  <a:srgbClr val="FF0000"/>
                </a:solidFill>
              </a:rPr>
              <a:t/>
            </a:r>
            <a:br>
              <a:rPr lang="de-DE" altLang="de-DE" b="1" dirty="0">
                <a:solidFill>
                  <a:srgbClr val="FF0000"/>
                </a:solidFill>
              </a:rPr>
            </a:br>
            <a:endParaRPr lang="de-DE" altLang="de-D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177236"/>
          </a:xfrm>
          <a:solidFill>
            <a:schemeClr val="accent2">
              <a:lumMod val="40000"/>
              <a:lumOff val="60000"/>
            </a:schemeClr>
          </a:solidFill>
        </p:spPr>
        <p:txBody>
          <a:bodyPr/>
          <a:lstStyle/>
          <a:p>
            <a:r>
              <a:rPr lang="de-DE" dirty="0" smtClean="0"/>
              <a:t>Angstraum Kindererholungsheim</a:t>
            </a:r>
            <a:endParaRPr lang="de-DE" dirty="0"/>
          </a:p>
        </p:txBody>
      </p:sp>
      <p:pic>
        <p:nvPicPr>
          <p:cNvPr id="4" name="Inhaltsplatzhalter 3" descr="fenster-spiegelung-hohenlychen-600x383.jpg"/>
          <p:cNvPicPr>
            <a:picLocks noGrp="1" noChangeAspect="1"/>
          </p:cNvPicPr>
          <p:nvPr>
            <p:ph idx="1"/>
          </p:nvPr>
        </p:nvPicPr>
        <p:blipFill>
          <a:blip r:embed="rId2" cstate="print"/>
          <a:stretch>
            <a:fillRect/>
          </a:stretch>
        </p:blipFill>
        <p:spPr>
          <a:xfrm>
            <a:off x="1542361" y="1949986"/>
            <a:ext cx="9540608" cy="3875345"/>
          </a:xfr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a:extLst>
              <a:ext uri="{FF2B5EF4-FFF2-40B4-BE49-F238E27FC236}">
                <a16:creationId xmlns:a16="http://schemas.microsoft.com/office/drawing/2014/main" xmlns="" id="{AEB57FD8-D0A3-4D3B-850B-69FA6026A80C}"/>
              </a:ext>
            </a:extLst>
          </p:cNvPr>
          <p:cNvSpPr>
            <a:spLocks noGrp="1"/>
          </p:cNvSpPr>
          <p:nvPr>
            <p:ph type="title"/>
          </p:nvPr>
        </p:nvSpPr>
        <p:spPr>
          <a:xfrm>
            <a:off x="838200" y="365125"/>
            <a:ext cx="10515600" cy="1028669"/>
          </a:xfrm>
          <a:solidFill>
            <a:schemeClr val="accent2">
              <a:lumMod val="40000"/>
              <a:lumOff val="60000"/>
            </a:schemeClr>
          </a:solidFill>
        </p:spPr>
        <p:txBody>
          <a:bodyPr/>
          <a:lstStyle/>
          <a:p>
            <a:r>
              <a:rPr lang="de-DE" altLang="de-DE" sz="2800" b="1"/>
              <a:t>Quellenverzeichnis</a:t>
            </a:r>
          </a:p>
        </p:txBody>
      </p:sp>
      <p:sp>
        <p:nvSpPr>
          <p:cNvPr id="76803" name="Inhaltsplatzhalter 2">
            <a:extLst>
              <a:ext uri="{FF2B5EF4-FFF2-40B4-BE49-F238E27FC236}">
                <a16:creationId xmlns:a16="http://schemas.microsoft.com/office/drawing/2014/main" xmlns="" id="{6C388B3C-8CD8-4C33-92A5-4F09EC6D23E7}"/>
              </a:ext>
            </a:extLst>
          </p:cNvPr>
          <p:cNvSpPr>
            <a:spLocks noGrp="1"/>
          </p:cNvSpPr>
          <p:nvPr>
            <p:ph idx="1"/>
          </p:nvPr>
        </p:nvSpPr>
        <p:spPr>
          <a:xfrm>
            <a:off x="1981200" y="1600200"/>
            <a:ext cx="8229600" cy="4997450"/>
          </a:xfrm>
        </p:spPr>
        <p:txBody>
          <a:bodyPr>
            <a:normAutofit fontScale="85000" lnSpcReduction="20000"/>
          </a:bodyPr>
          <a:lstStyle/>
          <a:p>
            <a:pPr>
              <a:buFont typeface="Arial" panose="020B0604020202020204" pitchFamily="34" charset="0"/>
              <a:buNone/>
            </a:pPr>
            <a:r>
              <a:rPr lang="de-DE" altLang="de-DE" sz="1400" b="1" dirty="0"/>
              <a:t>Viele Informationen auf:  </a:t>
            </a:r>
          </a:p>
          <a:p>
            <a:pPr>
              <a:buFont typeface="Arial" panose="020B0604020202020204" pitchFamily="34" charset="0"/>
              <a:buNone/>
            </a:pPr>
            <a:r>
              <a:rPr lang="de-DE" altLang="de-DE" sz="1400" dirty="0"/>
              <a:t> </a:t>
            </a:r>
            <a:r>
              <a:rPr lang="de-DE" altLang="de-DE" sz="1400" dirty="0">
                <a:hlinkClick r:id="rId2"/>
              </a:rPr>
              <a:t>www.verschickungsheime.de</a:t>
            </a:r>
            <a:endParaRPr lang="de-DE" altLang="de-DE" sz="1400" dirty="0"/>
          </a:p>
          <a:p>
            <a:pPr>
              <a:buFont typeface="Arial" panose="020B0604020202020204" pitchFamily="34" charset="0"/>
              <a:buNone/>
            </a:pPr>
            <a:r>
              <a:rPr lang="de-DE" altLang="de-DE" sz="1400" b="1" dirty="0"/>
              <a:t>Historisches Grundlagenwerk  zu Verschickungen:</a:t>
            </a:r>
          </a:p>
          <a:p>
            <a:pPr>
              <a:buFont typeface="Arial" panose="020B0604020202020204" pitchFamily="34" charset="0"/>
              <a:buNone/>
            </a:pPr>
            <a:r>
              <a:rPr lang="de-DE" altLang="de-DE" sz="1400" dirty="0" err="1"/>
              <a:t>Folberth</a:t>
            </a:r>
            <a:r>
              <a:rPr lang="de-DE" altLang="de-DE" sz="1400" dirty="0"/>
              <a:t>, Sepp: Kinderheime Kinderheilstätten, Pallas Verlag, Lörrach , erste Auflage 1956, zweite Auflage 1964</a:t>
            </a:r>
          </a:p>
          <a:p>
            <a:pPr>
              <a:buFont typeface="Arial" panose="020B0604020202020204" pitchFamily="34" charset="0"/>
              <a:buNone/>
            </a:pPr>
            <a:endParaRPr lang="de-DE" altLang="de-DE" sz="1400" b="1" dirty="0"/>
          </a:p>
          <a:p>
            <a:pPr>
              <a:buFont typeface="Arial" panose="020B0604020202020204" pitchFamily="34" charset="0"/>
              <a:buNone/>
            </a:pPr>
            <a:r>
              <a:rPr lang="de-DE" altLang="de-DE" sz="1400" b="1" dirty="0"/>
              <a:t>Zur NS-Geschichte der Pädiatrie: </a:t>
            </a:r>
          </a:p>
          <a:p>
            <a:pPr>
              <a:buFont typeface="Arial" panose="020B0604020202020204" pitchFamily="34" charset="0"/>
              <a:buNone/>
            </a:pPr>
            <a:r>
              <a:rPr lang="de-DE" altLang="de-DE" sz="1400" dirty="0"/>
              <a:t>Ausstellungskatalog:  http://www.im-gedenken-der-kinder.de/ Hauptfachmann: </a:t>
            </a:r>
            <a:r>
              <a:rPr lang="de-DE" altLang="de-DE" sz="1400" dirty="0" err="1"/>
              <a:t>Beddies</a:t>
            </a:r>
            <a:r>
              <a:rPr lang="de-DE" altLang="de-DE" sz="1400" dirty="0"/>
              <a:t>, Thomas</a:t>
            </a:r>
            <a:endParaRPr lang="de-DE" altLang="de-DE" sz="1400" b="1" dirty="0"/>
          </a:p>
          <a:p>
            <a:pPr>
              <a:buFont typeface="Arial" panose="020B0604020202020204" pitchFamily="34" charset="0"/>
              <a:buNone/>
            </a:pPr>
            <a:endParaRPr lang="de-DE" altLang="de-DE" sz="1400" b="1" dirty="0"/>
          </a:p>
          <a:p>
            <a:pPr>
              <a:buFont typeface="Arial" panose="020B0604020202020204" pitchFamily="34" charset="0"/>
              <a:buNone/>
            </a:pPr>
            <a:r>
              <a:rPr lang="de-DE" altLang="de-DE" sz="1400" b="1" dirty="0"/>
              <a:t>Zur Kinder-Euthanasie: </a:t>
            </a:r>
          </a:p>
          <a:p>
            <a:pPr>
              <a:buFont typeface="Arial" panose="020B0604020202020204" pitchFamily="34" charset="0"/>
              <a:buNone/>
            </a:pPr>
            <a:r>
              <a:rPr lang="de-DE" altLang="de-DE" sz="1400" dirty="0"/>
              <a:t>Ausstellungskatalog:  http://www.lebensunwert.at/ns-euthanasie/menuepunkt.html</a:t>
            </a:r>
          </a:p>
          <a:p>
            <a:pPr>
              <a:buFont typeface="Arial" panose="020B0604020202020204" pitchFamily="34" charset="0"/>
              <a:buNone/>
            </a:pPr>
            <a:endParaRPr lang="de-DE" altLang="de-DE" sz="1400" b="1" dirty="0"/>
          </a:p>
          <a:p>
            <a:pPr>
              <a:buFont typeface="Arial" panose="020B0604020202020204" pitchFamily="34" charset="0"/>
              <a:buNone/>
            </a:pPr>
            <a:r>
              <a:rPr lang="de-DE" altLang="de-DE" sz="1400" b="1" dirty="0"/>
              <a:t>Zu Kinderfachabteilungen: </a:t>
            </a:r>
          </a:p>
          <a:p>
            <a:pPr>
              <a:buFont typeface="Arial" panose="020B0604020202020204" pitchFamily="34" charset="0"/>
              <a:buNone/>
            </a:pPr>
            <a:r>
              <a:rPr lang="de-DE" altLang="de-DE" sz="1400" dirty="0">
                <a:hlinkClick r:id="rId3"/>
              </a:rPr>
              <a:t>https://www.welt.de/vermischtes/article121199495/Sie-dachten-hier-wuerde-ihren-Kindern-geholfen.html</a:t>
            </a:r>
            <a:endParaRPr lang="de-DE" altLang="de-DE" sz="1400" dirty="0"/>
          </a:p>
          <a:p>
            <a:pPr>
              <a:buNone/>
            </a:pPr>
            <a:endParaRPr lang="de-DE" altLang="de-DE" sz="1400" b="1" dirty="0"/>
          </a:p>
          <a:p>
            <a:pPr>
              <a:buNone/>
            </a:pPr>
            <a:r>
              <a:rPr lang="de-DE" altLang="de-DE" sz="1400" b="1" dirty="0"/>
              <a:t>Eigene Veröffentlichungen: </a:t>
            </a:r>
          </a:p>
          <a:p>
            <a:pPr>
              <a:buNone/>
            </a:pPr>
            <a:r>
              <a:rPr lang="de-DE" altLang="de-DE" sz="1400" dirty="0"/>
              <a:t>Röhl, Anja: Das Elend der Verschickungskinder, Psychosozialverlag, Gießen 2021, 1</a:t>
            </a:r>
          </a:p>
          <a:p>
            <a:pPr>
              <a:buNone/>
            </a:pPr>
            <a:r>
              <a:rPr lang="de-DE" altLang="de-DE" sz="1400" dirty="0"/>
              <a:t>Röhl, Anja: Heimweh-Verschickungskinder erzählen, Psychosozialverlag, Gießen 2021, 2</a:t>
            </a:r>
          </a:p>
          <a:p>
            <a:pPr>
              <a:buNone/>
            </a:pPr>
            <a:r>
              <a:rPr lang="de-DE" altLang="de-DE" sz="1400" dirty="0"/>
              <a:t>Röhl, Anja: </a:t>
            </a:r>
            <a:r>
              <a:rPr lang="de-DE" sz="1400" dirty="0"/>
              <a:t>„</a:t>
            </a:r>
            <a:r>
              <a:rPr lang="de-DE" sz="1400" dirty="0">
                <a:hlinkClick r:id="rId4"/>
              </a:rPr>
              <a:t>Erholungsheime als Forschungsgegenstand. Erwachsene </a:t>
            </a:r>
            <a:r>
              <a:rPr lang="de-DE" sz="1400" dirty="0" err="1">
                <a:hlinkClick r:id="rId4"/>
              </a:rPr>
              <a:t>Zeitzeug</a:t>
            </a:r>
            <a:r>
              <a:rPr lang="de-DE" sz="1400" dirty="0">
                <a:hlinkClick r:id="rId4"/>
              </a:rPr>
              <a:t>*innenschaft am Beispiel eines Beschwerdebriefes im </a:t>
            </a:r>
            <a:r>
              <a:rPr lang="de-DE" sz="1400" dirty="0" err="1">
                <a:hlinkClick r:id="rId4"/>
              </a:rPr>
              <a:t>Adolfinenheim</a:t>
            </a:r>
            <a:r>
              <a:rPr lang="de-DE" sz="1400" dirty="0">
                <a:hlinkClick r:id="rId4"/>
              </a:rPr>
              <a:t> auf Borkum</a:t>
            </a:r>
            <a:r>
              <a:rPr lang="de-DE" sz="1400" dirty="0"/>
              <a:t>“</a:t>
            </a:r>
            <a:endParaRPr lang="de-DE" altLang="de-DE" sz="1400" dirty="0"/>
          </a:p>
          <a:p>
            <a:pPr algn="r">
              <a:buFont typeface="Arial" panose="020B0604020202020204" pitchFamily="34" charset="0"/>
              <a:buNone/>
            </a:pPr>
            <a:r>
              <a:rPr lang="de-DE" altLang="de-DE" sz="1400" i="1" dirty="0"/>
              <a:t>(Ausführliches Quellenverzeichnis bei </a:t>
            </a:r>
            <a:r>
              <a:rPr lang="de-DE" altLang="de-DE" sz="1400" i="1" dirty="0" err="1"/>
              <a:t>A.Röhl</a:t>
            </a:r>
            <a:r>
              <a:rPr lang="de-DE" altLang="de-DE" sz="1400" i="1" dirty="0"/>
              <a:t>: anjairinaroehl@gmail.com)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18EA581-2F1A-44B6-9E71-59C421B93827}"/>
              </a:ext>
            </a:extLst>
          </p:cNvPr>
          <p:cNvSpPr>
            <a:spLocks noGrp="1"/>
          </p:cNvSpPr>
          <p:nvPr>
            <p:ph type="title"/>
          </p:nvPr>
        </p:nvSpPr>
        <p:spPr>
          <a:solidFill>
            <a:schemeClr val="accent2">
              <a:lumMod val="40000"/>
              <a:lumOff val="60000"/>
            </a:schemeClr>
          </a:solidFill>
          <a:ln>
            <a:solidFill>
              <a:srgbClr val="7030A0"/>
            </a:solidFill>
          </a:ln>
        </p:spPr>
        <p:txBody>
          <a:bodyPr/>
          <a:lstStyle/>
          <a:p>
            <a:r>
              <a:rPr lang="de-DE" dirty="0"/>
              <a:t>Inhalt</a:t>
            </a:r>
          </a:p>
        </p:txBody>
      </p:sp>
      <p:sp>
        <p:nvSpPr>
          <p:cNvPr id="3" name="Inhaltsplatzhalter 2">
            <a:extLst>
              <a:ext uri="{FF2B5EF4-FFF2-40B4-BE49-F238E27FC236}">
                <a16:creationId xmlns:a16="http://schemas.microsoft.com/office/drawing/2014/main" xmlns="" id="{DB79D9AF-4DEB-41D8-A7E8-8A8BD471F8A2}"/>
              </a:ext>
            </a:extLst>
          </p:cNvPr>
          <p:cNvSpPr>
            <a:spLocks noGrp="1"/>
          </p:cNvSpPr>
          <p:nvPr>
            <p:ph idx="1"/>
          </p:nvPr>
        </p:nvSpPr>
        <p:spPr>
          <a:xfrm>
            <a:off x="838200" y="2118049"/>
            <a:ext cx="10515600" cy="4359869"/>
          </a:xfrm>
          <a:solidFill>
            <a:schemeClr val="tx2">
              <a:lumMod val="60000"/>
              <a:lumOff val="40000"/>
            </a:schemeClr>
          </a:solidFill>
        </p:spPr>
        <p:txBody>
          <a:bodyPr/>
          <a:lstStyle/>
          <a:p>
            <a:endParaRPr lang="de-DE" dirty="0"/>
          </a:p>
          <a:p>
            <a:r>
              <a:rPr lang="de-DE" dirty="0"/>
              <a:t>Definitionen</a:t>
            </a:r>
          </a:p>
          <a:p>
            <a:r>
              <a:rPr lang="de-DE" dirty="0"/>
              <a:t>Beispiel Norderney</a:t>
            </a:r>
          </a:p>
          <a:p>
            <a:r>
              <a:rPr lang="de-DE" dirty="0"/>
              <a:t>Dimensionen und erste Empirie</a:t>
            </a:r>
          </a:p>
          <a:p>
            <a:r>
              <a:rPr lang="de-DE" dirty="0"/>
              <a:t>Strafenkatalog von 1964</a:t>
            </a:r>
          </a:p>
          <a:p>
            <a:r>
              <a:rPr lang="de-DE" dirty="0"/>
              <a:t>Erwachsene Zeitzeugenschaft</a:t>
            </a:r>
          </a:p>
          <a:p>
            <a:r>
              <a:rPr lang="de-DE" dirty="0"/>
              <a:t>Mögliche Ursachenkomplexe</a:t>
            </a:r>
          </a:p>
          <a:p>
            <a:r>
              <a:rPr lang="de-DE" dirty="0"/>
              <a:t>Ideen und Forderungen</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xmlns="" val="297219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xmlns="" id="{0AE62DED-09CE-4ECF-985C-17EE1F7352CE}"/>
              </a:ext>
            </a:extLst>
          </p:cNvPr>
          <p:cNvSpPr>
            <a:spLocks noGrp="1"/>
          </p:cNvSpPr>
          <p:nvPr>
            <p:ph type="title"/>
          </p:nvPr>
        </p:nvSpPr>
        <p:spPr>
          <a:xfrm>
            <a:off x="1981200" y="2276475"/>
            <a:ext cx="8229600" cy="2089150"/>
          </a:xfrm>
          <a:solidFill>
            <a:srgbClr val="C00000"/>
          </a:solidFill>
        </p:spPr>
        <p:txBody>
          <a:bodyPr/>
          <a:lstStyle/>
          <a:p>
            <a:r>
              <a:rPr lang="de-DE" altLang="de-DE" dirty="0"/>
              <a:t>Definitionen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xmlns="" id="{AAD12FBF-6E72-42B4-9347-99E00F89BFFF}"/>
              </a:ext>
            </a:extLst>
          </p:cNvPr>
          <p:cNvSpPr>
            <a:spLocks noGrp="1"/>
          </p:cNvSpPr>
          <p:nvPr>
            <p:ph type="title"/>
          </p:nvPr>
        </p:nvSpPr>
        <p:spPr>
          <a:xfrm>
            <a:off x="627961" y="365125"/>
            <a:ext cx="10725839" cy="1111135"/>
          </a:xfrm>
          <a:solidFill>
            <a:schemeClr val="accent2">
              <a:lumMod val="40000"/>
              <a:lumOff val="60000"/>
            </a:schemeClr>
          </a:solidFill>
        </p:spPr>
        <p:txBody>
          <a:bodyPr/>
          <a:lstStyle/>
          <a:p>
            <a:r>
              <a:rPr lang="de-DE" altLang="de-DE" dirty="0"/>
              <a:t>Definition Kassenverschickung </a:t>
            </a:r>
          </a:p>
        </p:txBody>
      </p:sp>
      <p:sp>
        <p:nvSpPr>
          <p:cNvPr id="7171" name="Inhaltsplatzhalter 2">
            <a:extLst>
              <a:ext uri="{FF2B5EF4-FFF2-40B4-BE49-F238E27FC236}">
                <a16:creationId xmlns:a16="http://schemas.microsoft.com/office/drawing/2014/main" xmlns="" id="{23400C44-9320-476B-810B-38BBF6BBC84F}"/>
              </a:ext>
            </a:extLst>
          </p:cNvPr>
          <p:cNvSpPr>
            <a:spLocks noGrp="1"/>
          </p:cNvSpPr>
          <p:nvPr>
            <p:ph sz="half" idx="1"/>
          </p:nvPr>
        </p:nvSpPr>
        <p:spPr>
          <a:xfrm>
            <a:off x="1981200" y="1557339"/>
            <a:ext cx="7715250" cy="4967287"/>
          </a:xfrm>
        </p:spPr>
        <p:txBody>
          <a:bodyPr>
            <a:normAutofit lnSpcReduction="10000"/>
          </a:bodyPr>
          <a:lstStyle/>
          <a:p>
            <a:pPr marL="457200" indent="-457200">
              <a:buNone/>
              <a:defRPr/>
            </a:pPr>
            <a:endParaRPr lang="de-DE" sz="2000" b="1" dirty="0"/>
          </a:p>
          <a:p>
            <a:pPr marL="457200" indent="-457200">
              <a:buNone/>
              <a:defRPr/>
            </a:pPr>
            <a:r>
              <a:rPr lang="de-DE" sz="2000" b="1" dirty="0"/>
              <a:t>1. Ärztliche Diagnose </a:t>
            </a:r>
            <a:r>
              <a:rPr lang="de-DE" sz="2000" dirty="0"/>
              <a:t>/ oft sehr beliebig</a:t>
            </a:r>
          </a:p>
          <a:p>
            <a:pPr marL="457200" indent="-457200">
              <a:buNone/>
              <a:defRPr/>
            </a:pPr>
            <a:r>
              <a:rPr lang="de-DE" sz="2000" b="1" dirty="0"/>
              <a:t>2. Begrenzte Wochenanzahl :</a:t>
            </a:r>
          </a:p>
          <a:p>
            <a:pPr marL="457200" indent="-457200">
              <a:buNone/>
              <a:defRPr/>
            </a:pPr>
            <a:r>
              <a:rPr lang="de-DE" sz="2000" b="1" dirty="0"/>
              <a:t>           </a:t>
            </a:r>
            <a:r>
              <a:rPr lang="de-DE" sz="2000" dirty="0"/>
              <a:t>       6   Wochen, (3 – 8 Monate)</a:t>
            </a:r>
          </a:p>
          <a:p>
            <a:pPr marL="457200" indent="-457200">
              <a:buNone/>
              <a:defRPr/>
            </a:pPr>
            <a:r>
              <a:rPr lang="de-DE" sz="2000" b="1" dirty="0"/>
              <a:t>3. Ziel: </a:t>
            </a:r>
            <a:r>
              <a:rPr lang="de-DE" sz="2000" dirty="0"/>
              <a:t>Verbesserung der </a:t>
            </a:r>
            <a:r>
              <a:rPr lang="de-DE" sz="2000" b="1" dirty="0"/>
              <a:t>Gesundheit, </a:t>
            </a:r>
          </a:p>
          <a:p>
            <a:pPr marL="457200" indent="-457200">
              <a:buNone/>
              <a:defRPr/>
            </a:pPr>
            <a:r>
              <a:rPr lang="de-DE" sz="2000" b="1" dirty="0"/>
              <a:t>          </a:t>
            </a:r>
            <a:r>
              <a:rPr lang="de-DE" sz="2000" dirty="0"/>
              <a:t>Kriterium: </a:t>
            </a:r>
            <a:r>
              <a:rPr lang="de-DE" sz="2000" b="1" dirty="0">
                <a:solidFill>
                  <a:srgbClr val="FF0000"/>
                </a:solidFill>
              </a:rPr>
              <a:t>Gewichtszunahme</a:t>
            </a:r>
          </a:p>
          <a:p>
            <a:pPr marL="457200" indent="-457200">
              <a:buNone/>
              <a:defRPr/>
            </a:pPr>
            <a:r>
              <a:rPr lang="de-DE" sz="2000" b="1" dirty="0"/>
              <a:t>4. Klinisch-pflegerische Einrichtung </a:t>
            </a:r>
            <a:r>
              <a:rPr lang="de-DE" sz="2000" dirty="0"/>
              <a:t>:</a:t>
            </a:r>
          </a:p>
          <a:p>
            <a:pPr marL="457200" indent="-457200">
              <a:buNone/>
              <a:defRPr/>
            </a:pPr>
            <a:r>
              <a:rPr lang="de-DE" sz="2000" dirty="0"/>
              <a:t>               -  medizinische oder pflegerische </a:t>
            </a:r>
          </a:p>
          <a:p>
            <a:pPr marL="457200" indent="-457200">
              <a:buNone/>
              <a:defRPr/>
            </a:pPr>
            <a:r>
              <a:rPr lang="de-DE" sz="2000" dirty="0"/>
              <a:t>		   Leitung</a:t>
            </a:r>
          </a:p>
          <a:p>
            <a:pPr marL="457200" indent="-457200">
              <a:buNone/>
              <a:defRPr/>
            </a:pPr>
            <a:r>
              <a:rPr lang="de-DE" sz="2000" dirty="0"/>
              <a:t>               -  </a:t>
            </a:r>
            <a:r>
              <a:rPr lang="de-DE" sz="2000" dirty="0">
                <a:solidFill>
                  <a:srgbClr val="FF0000"/>
                </a:solidFill>
              </a:rPr>
              <a:t>Pflege-Hilfs-Personal</a:t>
            </a:r>
          </a:p>
          <a:p>
            <a:pPr marL="457200" indent="-457200">
              <a:buNone/>
              <a:defRPr/>
            </a:pPr>
            <a:r>
              <a:rPr lang="de-DE" sz="2000" b="1" dirty="0"/>
              <a:t>5. Kinder </a:t>
            </a:r>
            <a:r>
              <a:rPr lang="de-DE" sz="2000" dirty="0"/>
              <a:t>allein und getrennt von Klassengruppen und Eltern, nur mit wenig Zugbegleitpersonal auf lange Reisen gegeben.  </a:t>
            </a:r>
            <a:r>
              <a:rPr lang="de-DE" sz="2000" b="1" dirty="0"/>
              <a:t>Altersschwerpunkt: Vorschulalter</a:t>
            </a:r>
            <a:r>
              <a:rPr lang="de-DE" sz="2000" dirty="0"/>
              <a:t>, ab 2 Jahren möglich, (manchmal auch Säuglinge), meist nur bis  zum 11. Lebensjahr. </a:t>
            </a:r>
          </a:p>
          <a:p>
            <a:pPr>
              <a:buFont typeface="Arial" charset="0"/>
              <a:buChar char="•"/>
              <a:defRPr/>
            </a:pPr>
            <a:endParaRPr lang="de-DE" sz="2000" b="1" dirty="0"/>
          </a:p>
          <a:p>
            <a:pPr>
              <a:buFont typeface="Arial" charset="0"/>
              <a:buChar char="•"/>
              <a:defRPr/>
            </a:pPr>
            <a:endParaRPr lang="de-DE" dirty="0"/>
          </a:p>
        </p:txBody>
      </p:sp>
      <p:pic>
        <p:nvPicPr>
          <p:cNvPr id="7172" name="Inhaltsplatzhalter 4" descr="AK_51419328_gr_1.jpg">
            <a:extLst>
              <a:ext uri="{FF2B5EF4-FFF2-40B4-BE49-F238E27FC236}">
                <a16:creationId xmlns:a16="http://schemas.microsoft.com/office/drawing/2014/main" xmlns="" id="{C95818A4-936F-448C-B630-D3356CFF1D75}"/>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6383338" y="2419351"/>
            <a:ext cx="4032250" cy="288131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xmlns="" id="{1C457B38-B63E-4449-97BC-E39A6F1564EE}"/>
              </a:ext>
            </a:extLst>
          </p:cNvPr>
          <p:cNvSpPr>
            <a:spLocks noGrp="1"/>
          </p:cNvSpPr>
          <p:nvPr>
            <p:ph type="title"/>
          </p:nvPr>
        </p:nvSpPr>
        <p:spPr>
          <a:xfrm>
            <a:off x="838200" y="365125"/>
            <a:ext cx="10515600" cy="1056051"/>
          </a:xfrm>
          <a:solidFill>
            <a:schemeClr val="accent2">
              <a:lumMod val="40000"/>
              <a:lumOff val="60000"/>
            </a:schemeClr>
          </a:solidFill>
        </p:spPr>
        <p:txBody>
          <a:bodyPr/>
          <a:lstStyle/>
          <a:p>
            <a:r>
              <a:rPr lang="de-DE" altLang="de-DE" b="1" dirty="0"/>
              <a:t>Abgrenzung zur Fürsorgeerziehung</a:t>
            </a:r>
          </a:p>
        </p:txBody>
      </p:sp>
      <p:sp>
        <p:nvSpPr>
          <p:cNvPr id="7171" name="Inhaltsplatzhalter 2">
            <a:extLst>
              <a:ext uri="{FF2B5EF4-FFF2-40B4-BE49-F238E27FC236}">
                <a16:creationId xmlns:a16="http://schemas.microsoft.com/office/drawing/2014/main" xmlns="" id="{7E4D853C-28CB-45F1-A152-4ECD2A2F81B6}"/>
              </a:ext>
            </a:extLst>
          </p:cNvPr>
          <p:cNvSpPr>
            <a:spLocks noGrp="1"/>
          </p:cNvSpPr>
          <p:nvPr>
            <p:ph idx="1"/>
          </p:nvPr>
        </p:nvSpPr>
        <p:spPr>
          <a:xfrm>
            <a:off x="1981200" y="1600201"/>
            <a:ext cx="8229600" cy="4924425"/>
          </a:xfrm>
        </p:spPr>
        <p:txBody>
          <a:bodyPr>
            <a:normAutofit fontScale="92500" lnSpcReduction="10000"/>
          </a:bodyPr>
          <a:lstStyle/>
          <a:p>
            <a:pPr>
              <a:buFont typeface="Arial" panose="020B0604020202020204" pitchFamily="34" charset="0"/>
              <a:buNone/>
            </a:pPr>
            <a:r>
              <a:rPr lang="de-DE" altLang="de-DE" b="1"/>
              <a:t>Fürsorge-Heimerziehung:</a:t>
            </a:r>
            <a:endParaRPr lang="de-DE" altLang="de-DE"/>
          </a:p>
          <a:p>
            <a:pPr>
              <a:buFont typeface="Calibri" panose="020F0502020204030204" pitchFamily="34" charset="0"/>
              <a:buAutoNum type="arabicPeriod"/>
            </a:pPr>
            <a:endParaRPr lang="de-DE" altLang="de-DE" sz="1800" b="1"/>
          </a:p>
          <a:p>
            <a:pPr>
              <a:buFont typeface="Calibri" panose="020F0502020204030204" pitchFamily="34" charset="0"/>
              <a:buAutoNum type="arabicPeriod"/>
            </a:pPr>
            <a:r>
              <a:rPr lang="de-DE" altLang="de-DE" sz="1800" b="1"/>
              <a:t>Empfehlung oder Anordnung vom Jugendamt</a:t>
            </a:r>
          </a:p>
          <a:p>
            <a:pPr>
              <a:buFont typeface="Calibri" panose="020F0502020204030204" pitchFamily="34" charset="0"/>
              <a:buAutoNum type="arabicPeriod"/>
            </a:pPr>
            <a:r>
              <a:rPr lang="de-DE" altLang="de-DE" sz="1800" b="1"/>
              <a:t>Heim als neuer Wohnort</a:t>
            </a:r>
            <a:r>
              <a:rPr lang="de-DE" altLang="de-DE" sz="1800"/>
              <a:t>, Ende des Aufenthalts </a:t>
            </a:r>
          </a:p>
          <a:p>
            <a:pPr>
              <a:buFont typeface="Arial" panose="020B0604020202020204" pitchFamily="34" charset="0"/>
              <a:buNone/>
            </a:pPr>
            <a:r>
              <a:rPr lang="de-DE" altLang="de-DE" sz="1800"/>
              <a:t>ungewiss, da Herausnahme aus familiärem Umfeld </a:t>
            </a:r>
          </a:p>
          <a:p>
            <a:pPr>
              <a:buFont typeface="Arial" panose="020B0604020202020204" pitchFamily="34" charset="0"/>
              <a:buNone/>
            </a:pPr>
            <a:r>
              <a:rPr lang="de-DE" altLang="de-DE" sz="1800"/>
              <a:t>aus beliebig-sozialen Gründen</a:t>
            </a:r>
          </a:p>
          <a:p>
            <a:pPr>
              <a:buFont typeface="Arial" panose="020B0604020202020204" pitchFamily="34" charset="0"/>
              <a:buNone/>
            </a:pPr>
            <a:r>
              <a:rPr lang="de-DE" altLang="de-DE" sz="1800" b="1"/>
              <a:t>3.     Ziel:</a:t>
            </a:r>
            <a:r>
              <a:rPr lang="de-DE" altLang="de-DE" sz="1800"/>
              <a:t> Verbesserung des </a:t>
            </a:r>
            <a:r>
              <a:rPr lang="de-DE" altLang="de-DE" sz="1800" b="1"/>
              <a:t>Verhaltens </a:t>
            </a:r>
            <a:r>
              <a:rPr lang="de-DE" altLang="de-DE" sz="1800"/>
              <a:t>/ soziale</a:t>
            </a:r>
          </a:p>
          <a:p>
            <a:pPr>
              <a:buFont typeface="Arial" panose="020B0604020202020204" pitchFamily="34" charset="0"/>
              <a:buNone/>
            </a:pPr>
            <a:r>
              <a:rPr lang="de-DE" altLang="de-DE" sz="1800"/>
              <a:t>	 Disziplinierung</a:t>
            </a:r>
          </a:p>
          <a:p>
            <a:pPr>
              <a:buFont typeface="Arial" panose="020B0604020202020204" pitchFamily="34" charset="0"/>
              <a:buNone/>
            </a:pPr>
            <a:r>
              <a:rPr lang="de-DE" altLang="de-DE" sz="1800" b="1"/>
              <a:t>4.     Pädagogische Einrichtung</a:t>
            </a:r>
            <a:r>
              <a:rPr lang="de-DE" altLang="de-DE" sz="1800"/>
              <a:t>, Päd. Personal, </a:t>
            </a:r>
          </a:p>
          <a:p>
            <a:pPr>
              <a:buFont typeface="Arial" panose="020B0604020202020204" pitchFamily="34" charset="0"/>
              <a:buNone/>
            </a:pPr>
            <a:r>
              <a:rPr lang="de-DE" altLang="de-DE" sz="1800"/>
              <a:t>päd. Leitung, Leitung der pädagogischen Einrichtung </a:t>
            </a:r>
          </a:p>
          <a:p>
            <a:pPr>
              <a:buFont typeface="Arial" panose="020B0604020202020204" pitchFamily="34" charset="0"/>
              <a:buNone/>
            </a:pPr>
            <a:r>
              <a:rPr lang="de-DE" altLang="de-DE" sz="1800"/>
              <a:t>durchs Jugendamt</a:t>
            </a:r>
          </a:p>
          <a:p>
            <a:pPr>
              <a:buFont typeface="Arial" panose="020B0604020202020204" pitchFamily="34" charset="0"/>
              <a:buNone/>
            </a:pPr>
            <a:r>
              <a:rPr lang="de-DE" altLang="de-DE" sz="1800" b="1"/>
              <a:t>5.     Individuelle Verbringung</a:t>
            </a:r>
            <a:r>
              <a:rPr lang="de-DE" altLang="de-DE" sz="1800"/>
              <a:t>, aber begleitet </a:t>
            </a:r>
          </a:p>
          <a:p>
            <a:pPr>
              <a:buFont typeface="Arial" panose="020B0604020202020204" pitchFamily="34" charset="0"/>
              <a:buNone/>
            </a:pPr>
            <a:r>
              <a:rPr lang="de-DE" altLang="de-DE" sz="1800"/>
              <a:t>durch pädagogisches Personal, </a:t>
            </a:r>
            <a:r>
              <a:rPr lang="de-DE" altLang="de-DE" sz="1800" b="1"/>
              <a:t>Altersschwerpunkt: </a:t>
            </a:r>
          </a:p>
          <a:p>
            <a:pPr>
              <a:buFont typeface="Arial" panose="020B0604020202020204" pitchFamily="34" charset="0"/>
              <a:buNone/>
            </a:pPr>
            <a:r>
              <a:rPr lang="de-DE" altLang="de-DE" sz="1800" b="1"/>
              <a:t>8-16 Jahren.   </a:t>
            </a:r>
          </a:p>
          <a:p>
            <a:endParaRPr lang="de-DE" altLang="de-DE"/>
          </a:p>
        </p:txBody>
      </p:sp>
      <p:pic>
        <p:nvPicPr>
          <p:cNvPr id="7172" name="Inhaltsplatzhalter 4" descr="Glücksstadt.jpg">
            <a:extLst>
              <a:ext uri="{FF2B5EF4-FFF2-40B4-BE49-F238E27FC236}">
                <a16:creationId xmlns:a16="http://schemas.microsoft.com/office/drawing/2014/main" xmlns="" id="{68BCC00B-4083-45AD-811F-C6703ABFCADF}"/>
              </a:ext>
            </a:extLst>
          </p:cNvPr>
          <p:cNvPicPr>
            <a:picLocks noGrp="1" noChangeAspect="1"/>
          </p:cNvPicPr>
          <p:nvPr>
            <p:ph sz="half" idx="4294967295"/>
          </p:nvPr>
        </p:nvPicPr>
        <p:blipFill>
          <a:blip r:embed="rId2" cstate="print">
            <a:extLst>
              <a:ext uri="{28A0092B-C50C-407E-A947-70E740481C1C}">
                <a14:useLocalDpi xmlns:a14="http://schemas.microsoft.com/office/drawing/2010/main" xmlns="" val="0"/>
              </a:ext>
            </a:extLst>
          </a:blip>
          <a:srcRect/>
          <a:stretch>
            <a:fillRect/>
          </a:stretch>
        </p:blipFill>
        <p:spPr>
          <a:xfrm>
            <a:off x="7067550" y="2060576"/>
            <a:ext cx="3600450" cy="3960813"/>
          </a:xfrm>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2843</Words>
  <Application>Microsoft Office PowerPoint</Application>
  <PresentationFormat>Benutzerdefiniert</PresentationFormat>
  <Paragraphs>416</Paragraphs>
  <Slides>50</Slides>
  <Notes>5</Notes>
  <HiddenSlides>0</HiddenSlides>
  <MMClips>0</MMClips>
  <ScaleCrop>false</ScaleCrop>
  <HeadingPairs>
    <vt:vector size="4" baseType="variant">
      <vt:variant>
        <vt:lpstr>Design</vt:lpstr>
      </vt:variant>
      <vt:variant>
        <vt:i4>1</vt:i4>
      </vt:variant>
      <vt:variant>
        <vt:lpstr>Folientitel</vt:lpstr>
      </vt:variant>
      <vt:variant>
        <vt:i4>50</vt:i4>
      </vt:variant>
    </vt:vector>
  </HeadingPairs>
  <TitlesOfParts>
    <vt:vector size="51" baseType="lpstr">
      <vt:lpstr>Office</vt:lpstr>
      <vt:lpstr> Kinder-Verschickung in den  50er bis 90er Jahren  </vt:lpstr>
      <vt:lpstr>Folie 2</vt:lpstr>
      <vt:lpstr>Folie 3</vt:lpstr>
      <vt:lpstr>Treppenhaus</vt:lpstr>
      <vt:lpstr>Angstraum Kindererholungsheim</vt:lpstr>
      <vt:lpstr>Inhalt</vt:lpstr>
      <vt:lpstr>Definitionen</vt:lpstr>
      <vt:lpstr>Definition Kassenverschickung </vt:lpstr>
      <vt:lpstr>Abgrenzung zur Fürsorgeerziehung</vt:lpstr>
      <vt:lpstr>Abgrenzung   „NS- Kinderlandverschickung“</vt:lpstr>
      <vt:lpstr>Beispiel Norderney</vt:lpstr>
      <vt:lpstr>Geschichte der Kinderheilstätte Norderney</vt:lpstr>
      <vt:lpstr>Seehospiz Norderney – Kinder-Verschickungen</vt:lpstr>
      <vt:lpstr>Zitate aus Norderney ( nur vom 29.9.   -  25.11.19 )</vt:lpstr>
      <vt:lpstr>Zitate aus Norderney - Fortsetzung</vt:lpstr>
      <vt:lpstr> F. H. / vor Norderney ( Brief ) </vt:lpstr>
      <vt:lpstr>F.H. nach Norderney</vt:lpstr>
      <vt:lpstr>Von der Mutter abgewandt</vt:lpstr>
      <vt:lpstr>Ein Jahr nicht gesprochen</vt:lpstr>
      <vt:lpstr>Dimensionen und erste Empirie</vt:lpstr>
      <vt:lpstr>Zahlen von 1963 </vt:lpstr>
      <vt:lpstr>Millionen</vt:lpstr>
      <vt:lpstr>Geburtenjahrgänge der Verschickungskinder (B)</vt:lpstr>
      <vt:lpstr>Traumatische Erlebnisse</vt:lpstr>
      <vt:lpstr>Kurheimplätze je Bundesland 1963</vt:lpstr>
      <vt:lpstr>Träger der Heime 1963</vt:lpstr>
      <vt:lpstr>Strafenkatalog 1964</vt:lpstr>
      <vt:lpstr>Fachlich empfohlen von Dr. Hans Kleinschmidt</vt:lpstr>
      <vt:lpstr>Strafen in den Betroffenenberichten</vt:lpstr>
      <vt:lpstr>„Vergehen“</vt:lpstr>
      <vt:lpstr>Bestätigung durch erwachsene Zeitzeugenschaft</vt:lpstr>
      <vt:lpstr>Strafen aus Blick erwachsener Zeitzeugenschaft</vt:lpstr>
      <vt:lpstr>Mögliche Ursachenkomplexe der Gewalt </vt:lpstr>
      <vt:lpstr>1) Ursache:  frühe NS-Sozialisation der Tanten</vt:lpstr>
      <vt:lpstr>2) Ursache: berufliche Sozialisation der Tanten</vt:lpstr>
      <vt:lpstr> 3) Ursache: „Strafende Pädagogik“ von Ärzten </vt:lpstr>
      <vt:lpstr>4) Ursache: Totale Institution in der Verschickung</vt:lpstr>
      <vt:lpstr>4) Ursache: NS-Geschichte Kinderheilkunde </vt:lpstr>
      <vt:lpstr>5) Kinder als Material - Ursache medizinisches Forschungsinteresse</vt:lpstr>
      <vt:lpstr>Belege für Kontinuität NS-Forscher und Forschung</vt:lpstr>
      <vt:lpstr>6) Ursachen- System Bäderwissenschaft / Balneologie</vt:lpstr>
      <vt:lpstr>Balneologen beforschten und bewarben Verschickungen</vt:lpstr>
      <vt:lpstr>Pädiatrische Kritik an der Kinder-Balneologie / Kurverschickung </vt:lpstr>
      <vt:lpstr>7) Ursachen: GELD - Wirtschaftliche Interessen</vt:lpstr>
      <vt:lpstr>8) Ursache Sadismus und Missbrauchsinteresse</vt:lpstr>
      <vt:lpstr>Ideen und Forderungen</vt:lpstr>
      <vt:lpstr>Unsere Ideen und Forderungen</vt:lpstr>
      <vt:lpstr>Folie 48</vt:lpstr>
      <vt:lpstr> DANKE   </vt:lpstr>
      <vt:lpstr>Quellenverzeichnis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Phänomen Kinder-Verschickung in den 50er bis 90er Jahren (west)</dc:title>
  <dc:creator>Anja</dc:creator>
  <cp:lastModifiedBy>Samsung</cp:lastModifiedBy>
  <cp:revision>111</cp:revision>
  <dcterms:created xsi:type="dcterms:W3CDTF">2022-08-08T05:18:48Z</dcterms:created>
  <dcterms:modified xsi:type="dcterms:W3CDTF">2024-02-24T22:42:36Z</dcterms:modified>
</cp:coreProperties>
</file>