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72" r:id="rId4"/>
    <p:sldId id="261" r:id="rId5"/>
    <p:sldId id="257" r:id="rId6"/>
    <p:sldId id="258" r:id="rId7"/>
    <p:sldId id="259" r:id="rId8"/>
    <p:sldId id="260" r:id="rId9"/>
    <p:sldId id="265" r:id="rId10"/>
    <p:sldId id="262" r:id="rId11"/>
    <p:sldId id="266" r:id="rId12"/>
    <p:sldId id="267" r:id="rId13"/>
    <p:sldId id="268" r:id="rId14"/>
    <p:sldId id="270" r:id="rId15"/>
    <p:sldId id="263" r:id="rId16"/>
    <p:sldId id="269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dirty="0"/>
              <a:t>HU-</a:t>
            </a:r>
            <a:r>
              <a:rPr dirty="0" err="1"/>
              <a:t>Studie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70024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de-DE" dirty="0"/>
          </a:p>
          <a:p>
            <a:r>
              <a:rPr lang="de-DE" dirty="0"/>
              <a:t>Unter der Lupe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42227-2920-4EA5-8A23-AF8BB59621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dirty="0"/>
              <a:t>1)Medizinische Dimension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84BDB1-0EB6-407E-8BDA-BCA854EDD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Medizinische</a:t>
            </a:r>
            <a:r>
              <a:rPr lang="en-US" b="1" dirty="0"/>
              <a:t> </a:t>
            </a:r>
            <a:r>
              <a:rPr lang="en-US" b="1" dirty="0" err="1"/>
              <a:t>Dimensionen</a:t>
            </a:r>
            <a:r>
              <a:rPr lang="en-US" b="1" dirty="0"/>
              <a:t>: </a:t>
            </a:r>
            <a:r>
              <a:rPr lang="en-US" b="1" dirty="0" err="1"/>
              <a:t>Medikamenteneinsatz</a:t>
            </a:r>
            <a:r>
              <a:rPr lang="en-US" b="1" dirty="0"/>
              <a:t> und -</a:t>
            </a:r>
            <a:r>
              <a:rPr lang="en-US" b="1" dirty="0" err="1"/>
              <a:t>versuche</a:t>
            </a:r>
            <a:br>
              <a:rPr lang="en-US" b="1" dirty="0"/>
            </a:br>
            <a:r>
              <a:rPr lang="en-US" dirty="0"/>
              <a:t>Dieser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u.U</a:t>
            </a:r>
            <a:r>
              <a:rPr lang="en-US" dirty="0"/>
              <a:t>. </a:t>
            </a:r>
            <a:r>
              <a:rPr lang="en-US" dirty="0" err="1"/>
              <a:t>ein</a:t>
            </a:r>
            <a:r>
              <a:rPr lang="en-US" dirty="0"/>
              <a:t> Motor </a:t>
            </a:r>
            <a:r>
              <a:rPr lang="en-US" dirty="0" err="1"/>
              <a:t>für</a:t>
            </a:r>
            <a:r>
              <a:rPr lang="en-US" dirty="0"/>
              <a:t> die </a:t>
            </a:r>
            <a:r>
              <a:rPr lang="en-US" dirty="0" err="1"/>
              <a:t>Massenverschickungen</a:t>
            </a:r>
            <a:r>
              <a:rPr lang="en-US" dirty="0"/>
              <a:t> </a:t>
            </a:r>
            <a:r>
              <a:rPr lang="en-US" dirty="0" err="1"/>
              <a:t>gewesen</a:t>
            </a:r>
            <a:r>
              <a:rPr lang="en-US" dirty="0"/>
              <a:t>, </a:t>
            </a:r>
            <a:r>
              <a:rPr lang="en-US" dirty="0" err="1"/>
              <a:t>vielleicht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das </a:t>
            </a:r>
            <a:r>
              <a:rPr lang="en-US" dirty="0" err="1"/>
              <a:t>Verständnis</a:t>
            </a:r>
            <a:r>
              <a:rPr lang="en-US" dirty="0"/>
              <a:t> der </a:t>
            </a:r>
            <a:r>
              <a:rPr lang="en-US" dirty="0" err="1"/>
              <a:t>Kinderkuren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Gesamtsystem</a:t>
            </a:r>
            <a:r>
              <a:rPr lang="en-US" dirty="0"/>
              <a:t> </a:t>
            </a:r>
            <a:r>
              <a:rPr lang="en-US" dirty="0" err="1"/>
              <a:t>aber</a:t>
            </a:r>
            <a:r>
              <a:rPr lang="en-US" dirty="0"/>
              <a:t> </a:t>
            </a:r>
            <a:r>
              <a:rPr lang="en-US" dirty="0" err="1"/>
              <a:t>zentral</a:t>
            </a:r>
            <a:r>
              <a:rPr lang="en-US" dirty="0"/>
              <a:t>. </a:t>
            </a:r>
            <a:r>
              <a:rPr lang="en-US" dirty="0" err="1"/>
              <a:t>Viele</a:t>
            </a:r>
            <a:r>
              <a:rPr lang="en-US" dirty="0"/>
              <a:t> </a:t>
            </a:r>
            <a:r>
              <a:rPr lang="en-US" dirty="0" err="1"/>
              <a:t>Berichte</a:t>
            </a:r>
            <a:r>
              <a:rPr lang="en-US" dirty="0"/>
              <a:t> </a:t>
            </a:r>
            <a:r>
              <a:rPr lang="en-US" dirty="0" err="1"/>
              <a:t>deuten</a:t>
            </a:r>
            <a:r>
              <a:rPr lang="en-US" dirty="0"/>
              <a:t> </a:t>
            </a:r>
            <a:r>
              <a:rPr lang="en-US" dirty="0" err="1"/>
              <a:t>darauf</a:t>
            </a:r>
            <a:r>
              <a:rPr lang="en-US" dirty="0"/>
              <a:t> </a:t>
            </a:r>
            <a:r>
              <a:rPr lang="en-US" dirty="0" err="1"/>
              <a:t>hin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</a:t>
            </a:r>
            <a:r>
              <a:rPr lang="en-US" dirty="0" err="1"/>
              <a:t>Medikamente</a:t>
            </a:r>
            <a:r>
              <a:rPr lang="en-US" dirty="0"/>
              <a:t> in </a:t>
            </a:r>
            <a:r>
              <a:rPr lang="en-US" dirty="0" err="1"/>
              <a:t>erheblichem</a:t>
            </a:r>
            <a:r>
              <a:rPr lang="en-US" dirty="0"/>
              <a:t> </a:t>
            </a:r>
            <a:r>
              <a:rPr lang="en-US" dirty="0" err="1"/>
              <a:t>Umfang</a:t>
            </a:r>
            <a:r>
              <a:rPr lang="en-US" dirty="0"/>
              <a:t> </a:t>
            </a:r>
            <a:r>
              <a:rPr lang="en-US" dirty="0" err="1"/>
              <a:t>zur</a:t>
            </a:r>
            <a:r>
              <a:rPr lang="en-US" dirty="0"/>
              <a:t> </a:t>
            </a:r>
            <a:r>
              <a:rPr lang="en-US" dirty="0" err="1"/>
              <a:t>Sedierung</a:t>
            </a:r>
            <a:r>
              <a:rPr lang="en-US" dirty="0"/>
              <a:t>, </a:t>
            </a:r>
            <a:r>
              <a:rPr lang="en-US" dirty="0" err="1"/>
              <a:t>Disziplinierung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Erprobung</a:t>
            </a:r>
            <a:r>
              <a:rPr lang="en-US" dirty="0"/>
              <a:t> </a:t>
            </a:r>
            <a:r>
              <a:rPr lang="en-US" dirty="0" err="1"/>
              <a:t>neuer</a:t>
            </a:r>
            <a:r>
              <a:rPr lang="en-US" dirty="0"/>
              <a:t> </a:t>
            </a:r>
            <a:r>
              <a:rPr lang="en-US" dirty="0" err="1"/>
              <a:t>Präparate</a:t>
            </a:r>
            <a:r>
              <a:rPr lang="en-US" dirty="0"/>
              <a:t> </a:t>
            </a:r>
            <a:r>
              <a:rPr lang="en-US" dirty="0" err="1"/>
              <a:t>eingesetzt</a:t>
            </a:r>
            <a:r>
              <a:rPr lang="en-US" dirty="0"/>
              <a:t> </a:t>
            </a:r>
            <a:r>
              <a:rPr lang="en-US" dirty="0" err="1"/>
              <a:t>wurden</a:t>
            </a:r>
            <a:r>
              <a:rPr lang="en-US" dirty="0"/>
              <a:t> – </a:t>
            </a:r>
            <a:r>
              <a:rPr lang="en-US" dirty="0" err="1"/>
              <a:t>häufig</a:t>
            </a:r>
            <a:r>
              <a:rPr lang="en-US" dirty="0"/>
              <a:t> </a:t>
            </a:r>
            <a:r>
              <a:rPr lang="en-US" dirty="0" err="1"/>
              <a:t>ohne</a:t>
            </a:r>
            <a:r>
              <a:rPr lang="en-US" dirty="0"/>
              <a:t> </a:t>
            </a:r>
            <a:r>
              <a:rPr lang="en-US" dirty="0" err="1"/>
              <a:t>medizinische</a:t>
            </a:r>
            <a:r>
              <a:rPr lang="en-US" dirty="0"/>
              <a:t> </a:t>
            </a:r>
            <a:r>
              <a:rPr lang="en-US" dirty="0" err="1"/>
              <a:t>Indikation</a:t>
            </a:r>
            <a:r>
              <a:rPr lang="en-US" dirty="0"/>
              <a:t>.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braucht</a:t>
            </a:r>
            <a:r>
              <a:rPr lang="en-US" dirty="0"/>
              <a:t> es intensive </a:t>
            </a:r>
            <a:r>
              <a:rPr lang="en-US" dirty="0" err="1"/>
              <a:t>wissenschaftliche</a:t>
            </a:r>
            <a:r>
              <a:rPr lang="en-US" dirty="0"/>
              <a:t> </a:t>
            </a:r>
            <a:r>
              <a:rPr lang="en-US" dirty="0" err="1"/>
              <a:t>Tiefenbohrungen</a:t>
            </a:r>
            <a:r>
              <a:rPr lang="en-US" dirty="0"/>
              <a:t>. 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2118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9F54C-3806-40F4-8723-04FAC762085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de-DE" dirty="0"/>
            </a:br>
            <a:r>
              <a:rPr lang="de-DE" dirty="0"/>
              <a:t>2) Psychologische Dimension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B4A520-8C30-408D-9060-DA298D471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Psychologische</a:t>
            </a:r>
            <a:r>
              <a:rPr lang="en-US" b="1" dirty="0"/>
              <a:t> und </a:t>
            </a:r>
            <a:r>
              <a:rPr lang="en-US" b="1" dirty="0" err="1"/>
              <a:t>soziale</a:t>
            </a:r>
            <a:r>
              <a:rPr lang="en-US" b="1" dirty="0"/>
              <a:t> </a:t>
            </a:r>
            <a:r>
              <a:rPr lang="en-US" b="1" dirty="0" err="1"/>
              <a:t>Langzeitfolgen</a:t>
            </a:r>
            <a:br>
              <a:rPr lang="en-US" b="1" dirty="0"/>
            </a:br>
            <a:endParaRPr lang="en-US" b="1" dirty="0"/>
          </a:p>
          <a:p>
            <a:r>
              <a:rPr lang="en-US" dirty="0"/>
              <a:t>Ein </a:t>
            </a:r>
            <a:r>
              <a:rPr lang="en-US" dirty="0" err="1"/>
              <a:t>zweites</a:t>
            </a:r>
            <a:r>
              <a:rPr lang="en-US" dirty="0"/>
              <a:t> </a:t>
            </a:r>
            <a:r>
              <a:rPr lang="en-US" dirty="0" err="1"/>
              <a:t>zentrales</a:t>
            </a:r>
            <a:r>
              <a:rPr lang="en-US" dirty="0"/>
              <a:t> </a:t>
            </a:r>
            <a:r>
              <a:rPr lang="en-US" dirty="0" err="1"/>
              <a:t>Forschungsfeld</a:t>
            </a:r>
            <a:r>
              <a:rPr lang="en-US" dirty="0"/>
              <a:t> </a:t>
            </a:r>
            <a:r>
              <a:rPr lang="en-US" dirty="0" err="1"/>
              <a:t>betrifft</a:t>
            </a:r>
            <a:r>
              <a:rPr lang="en-US" dirty="0"/>
              <a:t> die </a:t>
            </a:r>
            <a:r>
              <a:rPr lang="en-US" dirty="0" err="1"/>
              <a:t>Frage</a:t>
            </a:r>
            <a:r>
              <a:rPr lang="en-US" dirty="0"/>
              <a:t> der </a:t>
            </a:r>
            <a:r>
              <a:rPr lang="en-US" b="1" dirty="0" err="1"/>
              <a:t>Traumatisierung</a:t>
            </a:r>
            <a:r>
              <a:rPr lang="en-US" dirty="0"/>
              <a:t>. </a:t>
            </a:r>
            <a:r>
              <a:rPr lang="en-US" dirty="0" err="1"/>
              <a:t>Künftige</a:t>
            </a:r>
            <a:r>
              <a:rPr lang="en-US" dirty="0"/>
              <a:t> </a:t>
            </a:r>
            <a:r>
              <a:rPr lang="en-US" dirty="0" err="1"/>
              <a:t>Forschung</a:t>
            </a:r>
            <a:r>
              <a:rPr lang="en-US" dirty="0"/>
              <a:t> </a:t>
            </a:r>
            <a:r>
              <a:rPr lang="en-US" dirty="0" err="1"/>
              <a:t>sollte</a:t>
            </a:r>
            <a:r>
              <a:rPr lang="en-US" dirty="0"/>
              <a:t>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verstärkt</a:t>
            </a:r>
            <a:r>
              <a:rPr lang="en-US" dirty="0"/>
              <a:t> </a:t>
            </a:r>
            <a:r>
              <a:rPr lang="en-US" dirty="0" err="1"/>
              <a:t>interdisziplinär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möglichen</a:t>
            </a:r>
            <a:r>
              <a:rPr lang="en-US" dirty="0"/>
              <a:t> </a:t>
            </a:r>
            <a:r>
              <a:rPr lang="en-US" dirty="0" err="1"/>
              <a:t>Spätfolgen</a:t>
            </a:r>
            <a:r>
              <a:rPr lang="en-US" dirty="0"/>
              <a:t> </a:t>
            </a:r>
            <a:r>
              <a:rPr lang="en-US" dirty="0" err="1"/>
              <a:t>befassen</a:t>
            </a:r>
            <a:r>
              <a:rPr lang="en-US" dirty="0"/>
              <a:t>.</a:t>
            </a:r>
          </a:p>
          <a:p>
            <a:r>
              <a:rPr lang="en-US" dirty="0"/>
              <a:t>Das </a:t>
            </a:r>
            <a:r>
              <a:rPr lang="en-US" b="1" dirty="0"/>
              <a:t>Alter </a:t>
            </a:r>
            <a:r>
              <a:rPr lang="de-DE" b="1" dirty="0"/>
              <a:t>bei Aufnahme </a:t>
            </a:r>
            <a:r>
              <a:rPr lang="de-DE" dirty="0"/>
              <a:t>ist sehr entscheidend für mögliche Langzeitfolgen, dieses sollte in weiteren Forschungen ein Thema werden.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1167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5090B-EC53-4A85-ADD9-6F80F7E146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3) Zeitgeschichtliche Einordnung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B09C99-6EFD-4578-AC5D-A87F5865B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Zeitgeschichtliche</a:t>
            </a:r>
            <a:r>
              <a:rPr lang="en-US" b="1" dirty="0"/>
              <a:t> </a:t>
            </a:r>
            <a:r>
              <a:rPr lang="en-US" b="1" dirty="0" err="1"/>
              <a:t>Einordnung</a:t>
            </a:r>
            <a:br>
              <a:rPr lang="en-US" b="1" dirty="0"/>
            </a:br>
            <a:endParaRPr lang="en-US" b="1" dirty="0"/>
          </a:p>
          <a:p>
            <a:pPr marL="0" indent="0">
              <a:buNone/>
            </a:pPr>
            <a:r>
              <a:rPr lang="en-US" dirty="0"/>
              <a:t>Die </a:t>
            </a:r>
            <a:r>
              <a:rPr lang="en-US" dirty="0" err="1"/>
              <a:t>Studie</a:t>
            </a:r>
            <a:r>
              <a:rPr lang="en-US" dirty="0"/>
              <a:t> </a:t>
            </a:r>
            <a:r>
              <a:rPr lang="en-US" dirty="0" err="1"/>
              <a:t>beschreibt</a:t>
            </a:r>
            <a:r>
              <a:rPr lang="en-US" dirty="0"/>
              <a:t> die </a:t>
            </a:r>
            <a:r>
              <a:rPr lang="en-US" dirty="0" err="1"/>
              <a:t>institutionelle</a:t>
            </a:r>
            <a:r>
              <a:rPr lang="en-US" dirty="0"/>
              <a:t> </a:t>
            </a:r>
            <a:r>
              <a:rPr lang="en-US" dirty="0" err="1"/>
              <a:t>Entwicklung</a:t>
            </a:r>
            <a:r>
              <a:rPr lang="en-US" dirty="0"/>
              <a:t> der </a:t>
            </a:r>
            <a:r>
              <a:rPr lang="en-US" dirty="0" err="1"/>
              <a:t>Kinderkuren</a:t>
            </a:r>
            <a:r>
              <a:rPr lang="en-US" dirty="0"/>
              <a:t> </a:t>
            </a:r>
            <a:r>
              <a:rPr lang="en-US" dirty="0" err="1"/>
              <a:t>sehr</a:t>
            </a:r>
            <a:r>
              <a:rPr lang="en-US" dirty="0"/>
              <a:t> </a:t>
            </a:r>
            <a:r>
              <a:rPr lang="en-US" dirty="0" err="1"/>
              <a:t>genau</a:t>
            </a:r>
            <a:r>
              <a:rPr lang="en-US" dirty="0"/>
              <a:t>,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Einbettung</a:t>
            </a:r>
            <a:r>
              <a:rPr lang="en-US" dirty="0"/>
              <a:t> in die </a:t>
            </a:r>
            <a:r>
              <a:rPr lang="en-US" dirty="0" err="1"/>
              <a:t>gesellschaftlichen</a:t>
            </a:r>
            <a:r>
              <a:rPr lang="en-US" dirty="0"/>
              <a:t> </a:t>
            </a:r>
            <a:r>
              <a:rPr lang="en-US" dirty="0" err="1"/>
              <a:t>Umbrüche</a:t>
            </a:r>
            <a:r>
              <a:rPr lang="en-US" dirty="0"/>
              <a:t> der </a:t>
            </a:r>
            <a:r>
              <a:rPr lang="en-US" dirty="0" err="1"/>
              <a:t>Nachkriegszeit</a:t>
            </a:r>
            <a:r>
              <a:rPr lang="en-US" dirty="0"/>
              <a:t> und </a:t>
            </a:r>
            <a:r>
              <a:rPr lang="en-US" dirty="0" err="1"/>
              <a:t>nachwirkende</a:t>
            </a:r>
            <a:r>
              <a:rPr lang="en-US" dirty="0"/>
              <a:t> </a:t>
            </a:r>
            <a:r>
              <a:rPr lang="en-US" b="1" dirty="0"/>
              <a:t>NS-</a:t>
            </a:r>
            <a:r>
              <a:rPr lang="en-US" b="1" dirty="0" err="1"/>
              <a:t>Zusammenhänge</a:t>
            </a:r>
            <a:r>
              <a:rPr lang="en-US" b="1" dirty="0"/>
              <a:t> </a:t>
            </a:r>
            <a:r>
              <a:rPr lang="en-US" dirty="0" err="1"/>
              <a:t>müssten</a:t>
            </a:r>
            <a:r>
              <a:rPr lang="en-US" dirty="0"/>
              <a:t> </a:t>
            </a:r>
            <a:r>
              <a:rPr lang="en-US" dirty="0" err="1"/>
              <a:t>künftig</a:t>
            </a:r>
            <a:r>
              <a:rPr lang="en-US" dirty="0"/>
              <a:t>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genauer</a:t>
            </a:r>
            <a:r>
              <a:rPr lang="en-US" dirty="0"/>
              <a:t> </a:t>
            </a:r>
            <a:r>
              <a:rPr lang="en-US" dirty="0" err="1"/>
              <a:t>untersucht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9673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9D455-3AE5-4407-B08D-AC76979BFDC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/>
              <a:t>4) Zur Rolle der Eltern und des Personals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B2EDD1-71BA-419F-A1F6-03D8624B6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5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Soziologische Einordnung</a:t>
            </a:r>
          </a:p>
          <a:p>
            <a:r>
              <a:rPr lang="de-DE" dirty="0"/>
              <a:t>Zukünftige Forschung sollte die </a:t>
            </a:r>
            <a:r>
              <a:rPr lang="de-DE" b="1" dirty="0"/>
              <a:t>Elternrolle</a:t>
            </a:r>
            <a:r>
              <a:rPr lang="de-DE" dirty="0"/>
              <a:t> systematischer in den Blick nehmen (Beschwerdebriefe, Täuschungen der Eltern): </a:t>
            </a:r>
          </a:p>
          <a:p>
            <a:r>
              <a:rPr lang="de-DE" dirty="0"/>
              <a:t>Zukünftige Forschung sollte das </a:t>
            </a:r>
            <a:r>
              <a:rPr lang="de-DE" b="1" dirty="0"/>
              <a:t>Personal</a:t>
            </a:r>
            <a:r>
              <a:rPr lang="de-DE" dirty="0"/>
              <a:t> näher in den Blick nehmen, auch wichtige zeitgenössische Aussagen (kritische </a:t>
            </a:r>
            <a:r>
              <a:rPr lang="de-DE" dirty="0" err="1"/>
              <a:t>Praktikantinnenaussagen</a:t>
            </a:r>
            <a:r>
              <a:rPr lang="de-DE" dirty="0"/>
              <a:t>) einbeziehen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4588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3859B-5F2D-422C-9070-3C5880C8905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/>
              <a:t>Kirchliche und finanzielle Dimensionen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181270-58DE-4524-8E2F-3ABB15C6A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de-DE" dirty="0"/>
              <a:t>Die </a:t>
            </a:r>
            <a:r>
              <a:rPr lang="de-DE" b="1" dirty="0"/>
              <a:t>kirchliche Dimension </a:t>
            </a:r>
            <a:r>
              <a:rPr lang="de-DE" dirty="0"/>
              <a:t>sollte künftig einmal besonders unter die Lupe genommen werden, hier gibt es interessante historische Besonderheiten, die u.U. stark mitentscheidend für das Vorkommen von Gewalt waren.</a:t>
            </a:r>
          </a:p>
          <a:p>
            <a:pPr marL="514350" indent="-514350">
              <a:buAutoNum type="arabicParenR"/>
            </a:pPr>
            <a:r>
              <a:rPr lang="de-DE" dirty="0"/>
              <a:t>Die </a:t>
            </a:r>
            <a:r>
              <a:rPr lang="de-DE" b="1" dirty="0"/>
              <a:t>finanziellen Dimensionen </a:t>
            </a:r>
            <a:r>
              <a:rPr lang="de-DE" dirty="0"/>
              <a:t>sind nur insoweit erörtert, dass die Einrichtungen über Finanznot klagten, wer und wann profitiert hat, bleibt unklar und sollte noch  genauer unter die Lupe genommen werden. </a:t>
            </a:r>
          </a:p>
        </p:txBody>
      </p:sp>
    </p:spTree>
    <p:extLst>
      <p:ext uri="{BB962C8B-B14F-4D97-AF65-F5344CB8AC3E}">
        <p14:creationId xmlns:p14="http://schemas.microsoft.com/office/powerpoint/2010/main" val="1774033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25FA9D-C4B8-4306-BC24-AE1C6EAC5F6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Fazit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8D96AD-80E4-459E-B0B1-32950E0F3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Die HU-Gruppe </a:t>
            </a:r>
            <a:r>
              <a:rPr lang="en-US" dirty="0" err="1"/>
              <a:t>begreift</a:t>
            </a:r>
            <a:r>
              <a:rPr lang="en-US" dirty="0"/>
              <a:t> die HU-</a:t>
            </a:r>
            <a:r>
              <a:rPr lang="en-US" dirty="0" err="1"/>
              <a:t>Studie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den </a:t>
            </a:r>
            <a:r>
              <a:rPr lang="en-US" dirty="0" err="1"/>
              <a:t>Anfang</a:t>
            </a:r>
            <a:r>
              <a:rPr lang="en-US" dirty="0"/>
              <a:t>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universitären</a:t>
            </a:r>
            <a:r>
              <a:rPr lang="en-US" dirty="0"/>
              <a:t> </a:t>
            </a:r>
            <a:r>
              <a:rPr lang="en-US" dirty="0" err="1"/>
              <a:t>Forschung</a:t>
            </a:r>
            <a:r>
              <a:rPr lang="en-US" dirty="0"/>
              <a:t> </a:t>
            </a:r>
            <a:r>
              <a:rPr lang="en-US" dirty="0" err="1"/>
              <a:t>zum</a:t>
            </a:r>
            <a:r>
              <a:rPr lang="en-US" dirty="0"/>
              <a:t> </a:t>
            </a:r>
            <a:r>
              <a:rPr lang="en-US" dirty="0" err="1"/>
              <a:t>Thema</a:t>
            </a:r>
            <a:r>
              <a:rPr lang="en-US" dirty="0"/>
              <a:t> </a:t>
            </a:r>
            <a:r>
              <a:rPr lang="en-US" dirty="0" err="1"/>
              <a:t>Kinderverschickungen</a:t>
            </a:r>
            <a:r>
              <a:rPr lang="en-US" dirty="0"/>
              <a:t>, </a:t>
            </a:r>
            <a:r>
              <a:rPr lang="en-US" dirty="0" err="1"/>
              <a:t>mit</a:t>
            </a:r>
            <a:r>
              <a:rPr lang="en-US" dirty="0"/>
              <a:t> dem </a:t>
            </a:r>
            <a:r>
              <a:rPr lang="en-US" dirty="0" err="1"/>
              <a:t>Auftrag</a:t>
            </a:r>
            <a:r>
              <a:rPr lang="en-US" dirty="0"/>
              <a:t>, </a:t>
            </a:r>
            <a:r>
              <a:rPr lang="en-US" dirty="0" err="1"/>
              <a:t>sie</a:t>
            </a:r>
            <a:r>
              <a:rPr lang="en-US" dirty="0"/>
              <a:t> in </a:t>
            </a:r>
            <a:r>
              <a:rPr lang="en-US" dirty="0" err="1"/>
              <a:t>weitere</a:t>
            </a:r>
            <a:r>
              <a:rPr lang="en-US" dirty="0"/>
              <a:t>, </a:t>
            </a:r>
            <a:r>
              <a:rPr lang="en-US" dirty="0" err="1"/>
              <a:t>immer</a:t>
            </a:r>
            <a:r>
              <a:rPr lang="en-US" dirty="0"/>
              <a:t> </a:t>
            </a:r>
            <a:r>
              <a:rPr lang="en-US" dirty="0" err="1"/>
              <a:t>neue</a:t>
            </a:r>
            <a:r>
              <a:rPr lang="en-US" dirty="0"/>
              <a:t> </a:t>
            </a:r>
            <a:r>
              <a:rPr lang="en-US" dirty="0" err="1"/>
              <a:t>wissenschaftliche</a:t>
            </a:r>
            <a:r>
              <a:rPr lang="en-US" dirty="0"/>
              <a:t> </a:t>
            </a:r>
            <a:r>
              <a:rPr lang="en-US" dirty="0" err="1"/>
              <a:t>Richtungen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erweitern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Der Gruppe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bewusst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immer</a:t>
            </a:r>
            <a:r>
              <a:rPr lang="en-US" dirty="0"/>
              <a:t> auf den </a:t>
            </a:r>
            <a:r>
              <a:rPr lang="en-US" dirty="0" err="1"/>
              <a:t>ersten</a:t>
            </a:r>
            <a:r>
              <a:rPr lang="en-US" dirty="0"/>
              <a:t> </a:t>
            </a:r>
            <a:r>
              <a:rPr lang="en-US" dirty="0" err="1"/>
              <a:t>Millimetern</a:t>
            </a:r>
            <a:r>
              <a:rPr lang="en-US" dirty="0"/>
              <a:t>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Forschung</a:t>
            </a:r>
            <a:r>
              <a:rPr lang="en-US" dirty="0"/>
              <a:t> </a:t>
            </a:r>
            <a:r>
              <a:rPr lang="en-US" dirty="0" err="1"/>
              <a:t>befinden</a:t>
            </a:r>
            <a:r>
              <a:rPr lang="en-US" dirty="0"/>
              <a:t>, die </a:t>
            </a:r>
            <a:r>
              <a:rPr lang="en-US" dirty="0" err="1"/>
              <a:t>erst</a:t>
            </a:r>
            <a:r>
              <a:rPr lang="en-US" dirty="0"/>
              <a:t> 2019 </a:t>
            </a:r>
            <a:r>
              <a:rPr lang="en-US" dirty="0" err="1"/>
              <a:t>ihren</a:t>
            </a:r>
            <a:r>
              <a:rPr lang="en-US" dirty="0"/>
              <a:t> </a:t>
            </a:r>
            <a:r>
              <a:rPr lang="en-US" dirty="0" err="1"/>
              <a:t>Anfang</a:t>
            </a:r>
            <a:r>
              <a:rPr lang="en-US" dirty="0"/>
              <a:t> </a:t>
            </a:r>
            <a:r>
              <a:rPr lang="en-US" dirty="0" err="1"/>
              <a:t>nahm</a:t>
            </a:r>
            <a:r>
              <a:rPr lang="en-US" dirty="0"/>
              <a:t> und </a:t>
            </a:r>
            <a:r>
              <a:rPr lang="en-US" dirty="0" err="1"/>
              <a:t>sich</a:t>
            </a:r>
            <a:r>
              <a:rPr lang="en-US" dirty="0"/>
              <a:t> auf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Heimorte</a:t>
            </a:r>
            <a:r>
              <a:rPr lang="en-US" dirty="0"/>
              <a:t> und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viele</a:t>
            </a:r>
            <a:r>
              <a:rPr lang="en-US" dirty="0"/>
              <a:t> </a:t>
            </a:r>
            <a:r>
              <a:rPr lang="en-US" dirty="0" err="1"/>
              <a:t>weitere</a:t>
            </a:r>
            <a:r>
              <a:rPr lang="en-US" dirty="0"/>
              <a:t> </a:t>
            </a:r>
            <a:r>
              <a:rPr lang="en-US" dirty="0" err="1"/>
              <a:t>Gebiete</a:t>
            </a:r>
            <a:r>
              <a:rPr lang="en-US" dirty="0"/>
              <a:t> </a:t>
            </a:r>
            <a:r>
              <a:rPr lang="en-US" dirty="0" err="1"/>
              <a:t>ausdehnen</a:t>
            </a:r>
            <a:r>
              <a:rPr lang="en-US" dirty="0"/>
              <a:t> muss.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2562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EC1D4-5944-4F18-9157-660AF703B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89B3BD-6A83-4EA1-B5B0-06F0F055C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2358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9A5BA6-100E-489B-BD42-D36B4441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C772F8-0641-41BA-BBA6-3501C76C0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11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9F0B5D-9498-4C6E-B102-E9F8F3E805E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Vorwort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798706-97AE-44D2-B3F2-D6DF37F80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Die HU-Gruppe hat die </a:t>
            </a:r>
            <a:r>
              <a:rPr lang="en-US" dirty="0" err="1"/>
              <a:t>erste</a:t>
            </a:r>
            <a:r>
              <a:rPr lang="en-US" dirty="0"/>
              <a:t> </a:t>
            </a:r>
            <a:r>
              <a:rPr lang="en-US" dirty="0" err="1"/>
              <a:t>breite</a:t>
            </a:r>
            <a:r>
              <a:rPr lang="en-US" dirty="0"/>
              <a:t> </a:t>
            </a:r>
            <a:r>
              <a:rPr lang="en-US" dirty="0" err="1"/>
              <a:t>bundesweite</a:t>
            </a:r>
            <a:r>
              <a:rPr lang="en-US" dirty="0"/>
              <a:t> </a:t>
            </a:r>
            <a:r>
              <a:rPr lang="en-US" dirty="0" err="1"/>
              <a:t>Studie</a:t>
            </a:r>
            <a:r>
              <a:rPr lang="en-US" dirty="0"/>
              <a:t> </a:t>
            </a:r>
            <a:r>
              <a:rPr lang="en-US" dirty="0" err="1"/>
              <a:t>genauer</a:t>
            </a:r>
            <a:r>
              <a:rPr lang="en-US" dirty="0"/>
              <a:t> </a:t>
            </a:r>
            <a:r>
              <a:rPr lang="en-US" dirty="0" err="1"/>
              <a:t>unter</a:t>
            </a:r>
            <a:r>
              <a:rPr lang="en-US" dirty="0"/>
              <a:t> die Lupe </a:t>
            </a:r>
            <a:r>
              <a:rPr lang="en-US" dirty="0" err="1"/>
              <a:t>genommen</a:t>
            </a:r>
            <a:r>
              <a:rPr lang="en-US" dirty="0"/>
              <a:t>, </a:t>
            </a:r>
            <a:r>
              <a:rPr lang="en-US" b="1" dirty="0" err="1"/>
              <a:t>sie</a:t>
            </a:r>
            <a:r>
              <a:rPr lang="en-US" b="1" dirty="0"/>
              <a:t> </a:t>
            </a:r>
            <a:r>
              <a:rPr lang="en-US" b="1" dirty="0" err="1"/>
              <a:t>fand</a:t>
            </a:r>
            <a:r>
              <a:rPr lang="en-US" b="1" dirty="0"/>
              <a:t> </a:t>
            </a:r>
            <a:r>
              <a:rPr lang="en-US" b="1" dirty="0" err="1"/>
              <a:t>erschreckende</a:t>
            </a:r>
            <a:r>
              <a:rPr lang="en-US" b="1" dirty="0"/>
              <a:t> </a:t>
            </a:r>
            <a:r>
              <a:rPr lang="en-US" b="1" dirty="0" err="1"/>
              <a:t>Zeugnisse</a:t>
            </a:r>
            <a:r>
              <a:rPr lang="en-US" b="1" dirty="0"/>
              <a:t> von </a:t>
            </a:r>
            <a:r>
              <a:rPr lang="en-US" b="1" dirty="0" err="1"/>
              <a:t>Gewalt</a:t>
            </a:r>
            <a:r>
              <a:rPr lang="en-US" b="1" dirty="0"/>
              <a:t> </a:t>
            </a:r>
            <a:r>
              <a:rPr lang="en-US" b="1" dirty="0" err="1"/>
              <a:t>aus</a:t>
            </a:r>
            <a:r>
              <a:rPr lang="en-US" b="1" dirty="0"/>
              <a:t> Zeugnissen und Interviews, </a:t>
            </a:r>
            <a:r>
              <a:rPr lang="en-US" b="1" dirty="0" err="1"/>
              <a:t>sowie</a:t>
            </a:r>
            <a:r>
              <a:rPr lang="en-US" b="1" dirty="0"/>
              <a:t> </a:t>
            </a:r>
            <a:r>
              <a:rPr lang="en-US" b="1" dirty="0" err="1"/>
              <a:t>aus</a:t>
            </a:r>
            <a:r>
              <a:rPr lang="en-US" b="1" dirty="0"/>
              <a:t> </a:t>
            </a:r>
            <a:r>
              <a:rPr lang="en-US" b="1" dirty="0" err="1"/>
              <a:t>Akten</a:t>
            </a:r>
            <a:r>
              <a:rPr lang="en-US" b="1" dirty="0"/>
              <a:t>, auf 100en von Seiten </a:t>
            </a:r>
            <a:r>
              <a:rPr lang="en-US" b="1" dirty="0" err="1"/>
              <a:t>ausführlich</a:t>
            </a:r>
            <a:r>
              <a:rPr lang="en-US" b="1" dirty="0"/>
              <a:t> </a:t>
            </a:r>
            <a:r>
              <a:rPr lang="en-US" b="1" dirty="0" err="1"/>
              <a:t>zitiert</a:t>
            </a:r>
            <a:r>
              <a:rPr lang="en-US" b="1" dirty="0"/>
              <a:t>.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fand</a:t>
            </a:r>
            <a:r>
              <a:rPr lang="en-US" dirty="0"/>
              <a:t> </a:t>
            </a:r>
            <a:r>
              <a:rPr lang="en-US" dirty="0" err="1"/>
              <a:t>keine</a:t>
            </a:r>
            <a:r>
              <a:rPr lang="en-US" dirty="0"/>
              <a:t> </a:t>
            </a:r>
            <a:r>
              <a:rPr lang="en-US" dirty="0" err="1"/>
              <a:t>Banalisierung</a:t>
            </a:r>
            <a:r>
              <a:rPr lang="en-US" dirty="0"/>
              <a:t> </a:t>
            </a:r>
            <a:r>
              <a:rPr lang="en-US" dirty="0" err="1"/>
              <a:t>unseres</a:t>
            </a:r>
            <a:r>
              <a:rPr lang="en-US" dirty="0"/>
              <a:t> </a:t>
            </a:r>
            <a:r>
              <a:rPr lang="en-US" dirty="0" err="1"/>
              <a:t>Leids</a:t>
            </a:r>
            <a:r>
              <a:rPr lang="en-US" dirty="0"/>
              <a:t> </a:t>
            </a:r>
            <a:r>
              <a:rPr lang="en-US" dirty="0" err="1"/>
              <a:t>statt</a:t>
            </a:r>
            <a:r>
              <a:rPr lang="en-US" dirty="0"/>
              <a:t>. </a:t>
            </a:r>
          </a:p>
          <a:p>
            <a:r>
              <a:rPr lang="en-US" dirty="0"/>
              <a:t>Die </a:t>
            </a:r>
            <a:r>
              <a:rPr lang="en-US" dirty="0" err="1"/>
              <a:t>Studie</a:t>
            </a:r>
            <a:r>
              <a:rPr lang="en-US" dirty="0"/>
              <a:t> hat </a:t>
            </a:r>
            <a:r>
              <a:rPr lang="en-US" dirty="0" err="1"/>
              <a:t>bestätigt</a:t>
            </a:r>
            <a:r>
              <a:rPr lang="en-US" dirty="0"/>
              <a:t>, was die </a:t>
            </a:r>
            <a:r>
              <a:rPr lang="en-US" dirty="0" err="1"/>
              <a:t>Betroffenen</a:t>
            </a:r>
            <a:r>
              <a:rPr lang="en-US" dirty="0"/>
              <a:t> </a:t>
            </a:r>
            <a:r>
              <a:rPr lang="en-US" dirty="0" err="1"/>
              <a:t>seit</a:t>
            </a:r>
            <a:r>
              <a:rPr lang="en-US" dirty="0"/>
              <a:t> 2019 </a:t>
            </a:r>
            <a:r>
              <a:rPr lang="en-US" dirty="0" err="1"/>
              <a:t>behaupteten</a:t>
            </a:r>
            <a:r>
              <a:rPr lang="en-US" dirty="0"/>
              <a:t>, </a:t>
            </a:r>
            <a:r>
              <a:rPr lang="en-US" b="1" dirty="0" err="1"/>
              <a:t>dass</a:t>
            </a:r>
            <a:r>
              <a:rPr lang="en-US" b="1" dirty="0"/>
              <a:t> </a:t>
            </a:r>
            <a:r>
              <a:rPr lang="en-US" b="1" dirty="0" err="1"/>
              <a:t>Demütigungen</a:t>
            </a:r>
            <a:r>
              <a:rPr lang="en-US" b="1" dirty="0"/>
              <a:t> und </a:t>
            </a:r>
            <a:r>
              <a:rPr lang="en-US" b="1" dirty="0" err="1"/>
              <a:t>Gewalt</a:t>
            </a:r>
            <a:r>
              <a:rPr lang="en-US" b="1" dirty="0"/>
              <a:t> in </a:t>
            </a:r>
            <a:r>
              <a:rPr lang="en-US" b="1" dirty="0" err="1"/>
              <a:t>Kindererholungseinrichtungen</a:t>
            </a:r>
            <a:r>
              <a:rPr lang="en-US" b="1" dirty="0"/>
              <a:t> </a:t>
            </a:r>
            <a:r>
              <a:rPr lang="en-US" b="1" dirty="0" err="1"/>
              <a:t>keine</a:t>
            </a:r>
            <a:r>
              <a:rPr lang="en-US" b="1" dirty="0"/>
              <a:t> </a:t>
            </a:r>
            <a:r>
              <a:rPr lang="en-US" b="1" dirty="0" err="1"/>
              <a:t>Einzelfälle</a:t>
            </a:r>
            <a:r>
              <a:rPr lang="en-US" b="1" dirty="0"/>
              <a:t> </a:t>
            </a:r>
            <a:r>
              <a:rPr lang="en-US" b="1" dirty="0" err="1"/>
              <a:t>sind</a:t>
            </a:r>
            <a:r>
              <a:rPr lang="en-US" dirty="0"/>
              <a:t>, </a:t>
            </a:r>
            <a:r>
              <a:rPr lang="en-US" dirty="0" err="1"/>
              <a:t>Zugleich</a:t>
            </a:r>
            <a:r>
              <a:rPr lang="en-US" dirty="0"/>
              <a:t> hat </a:t>
            </a:r>
            <a:r>
              <a:rPr lang="en-US" dirty="0" err="1"/>
              <a:t>sie</a:t>
            </a:r>
            <a:r>
              <a:rPr lang="en-US" dirty="0"/>
              <a:t>, </a:t>
            </a:r>
            <a:r>
              <a:rPr lang="en-US" dirty="0" err="1"/>
              <a:t>nach</a:t>
            </a:r>
            <a:r>
              <a:rPr lang="en-US" dirty="0"/>
              <a:t> </a:t>
            </a:r>
            <a:r>
              <a:rPr lang="en-US" dirty="0" err="1"/>
              <a:t>Selbstaussage</a:t>
            </a:r>
            <a:r>
              <a:rPr lang="en-US" dirty="0"/>
              <a:t>, </a:t>
            </a:r>
            <a:r>
              <a:rPr lang="en-US" dirty="0" err="1"/>
              <a:t>bestimmte</a:t>
            </a:r>
            <a:r>
              <a:rPr lang="en-US" dirty="0"/>
              <a:t> Felder </a:t>
            </a:r>
            <a:r>
              <a:rPr lang="en-US" dirty="0" err="1"/>
              <a:t>ausgespart</a:t>
            </a:r>
            <a:r>
              <a:rPr lang="en-US" dirty="0"/>
              <a:t>. </a:t>
            </a:r>
            <a:r>
              <a:rPr lang="en-US" dirty="0" err="1"/>
              <a:t>Diese</a:t>
            </a:r>
            <a:r>
              <a:rPr lang="en-US" dirty="0"/>
              <a:t> </a:t>
            </a:r>
            <a:r>
              <a:rPr lang="en-US" dirty="0" err="1"/>
              <a:t>Leerstellen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Einladung</a:t>
            </a:r>
            <a:r>
              <a:rPr lang="en-US" dirty="0"/>
              <a:t>, das </a:t>
            </a:r>
            <a:r>
              <a:rPr lang="en-US" dirty="0" err="1"/>
              <a:t>Thema</a:t>
            </a:r>
            <a:r>
              <a:rPr lang="en-US" dirty="0"/>
              <a:t> in </a:t>
            </a:r>
            <a:r>
              <a:rPr lang="en-US" dirty="0" err="1"/>
              <a:t>neue</a:t>
            </a:r>
            <a:r>
              <a:rPr lang="en-US" dirty="0"/>
              <a:t> </a:t>
            </a:r>
            <a:r>
              <a:rPr lang="en-US" dirty="0" err="1"/>
              <a:t>wissenschaftliche</a:t>
            </a:r>
            <a:r>
              <a:rPr lang="en-US" dirty="0"/>
              <a:t> </a:t>
            </a:r>
            <a:r>
              <a:rPr lang="en-US" dirty="0" err="1"/>
              <a:t>Richtungen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erweitern</a:t>
            </a:r>
            <a:r>
              <a:rPr lang="en-US" dirty="0"/>
              <a:t>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7392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DAB37C-A378-4D02-9453-64257F9F437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/>
              <a:t>Beurteilung des AEKV e.V.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2FBCCF-1225-403D-A9AB-08907B887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de-DE" sz="4200" b="1" dirty="0"/>
              <a:t>Gründliche Aufarbeitung der institutionellen Rahmenbedingungen</a:t>
            </a:r>
            <a:r>
              <a:rPr lang="de-DE" sz="4200" dirty="0"/>
              <a:t> der Kinderverschickungen mit zahlreichen Aspekten</a:t>
            </a:r>
          </a:p>
          <a:p>
            <a:r>
              <a:rPr lang="de-DE" sz="4200" b="1" dirty="0"/>
              <a:t>Negative Aspekte der Kinderverschickungen werden aus Erinnerungen von Betroffenen und aus </a:t>
            </a:r>
            <a:r>
              <a:rPr lang="de-DE" sz="4200" b="1" dirty="0" err="1"/>
              <a:t>zeitgenössichen</a:t>
            </a:r>
            <a:r>
              <a:rPr lang="de-DE" sz="4200" b="1" dirty="0"/>
              <a:t> Berichten extrahiert und auf fast 100 Seiten dezidiert beschrieben</a:t>
            </a:r>
            <a:r>
              <a:rPr lang="de-DE" sz="4200" dirty="0"/>
              <a:t> (von S. 227 bis 318)</a:t>
            </a:r>
          </a:p>
          <a:p>
            <a:r>
              <a:rPr lang="de-DE" sz="4200" b="1" dirty="0"/>
              <a:t>Positive Aspekte der Kinderverschickungen</a:t>
            </a:r>
            <a:r>
              <a:rPr lang="de-DE" sz="4200" dirty="0"/>
              <a:t>, werden ebenfalls aus Erinnerungen und zeitgenössischen Berichten dokumentiert und in fünf Seiten beschrieben (von S. 219-226). Der Schwerpunkt der Ermittlungen liegt also eindeutig auf den Negativerinnerungen, die damit erstmalig auch wissenschaftlich in einen klaren Fokus rücken.</a:t>
            </a:r>
          </a:p>
          <a:p>
            <a:r>
              <a:rPr lang="de-DE" sz="4200" b="1" dirty="0"/>
              <a:t>Eine neue bundesweite Heimliste wurde ermittelt, die auf insgesamt 2013 Heime kommt</a:t>
            </a:r>
            <a:r>
              <a:rPr lang="de-DE" sz="4200" dirty="0"/>
              <a:t>, anstatt von 839 aus dem Jahre 1964 auszugehen, wie wir bisher ermittelt hatte, </a:t>
            </a:r>
            <a:r>
              <a:rPr lang="de-DE" sz="4200" b="1" dirty="0"/>
              <a:t>die Statistik der wichtigsten Heimträger wurde ergänzt und präzisiert</a:t>
            </a:r>
            <a:r>
              <a:rPr lang="de-DE" sz="4200" dirty="0"/>
              <a:t>, so dass wir jetzt von klaren verantwortlichen Bedingungen und Strukturen sprechen können.</a:t>
            </a:r>
          </a:p>
          <a:p>
            <a:r>
              <a:rPr lang="de-DE" sz="4200" b="1" dirty="0" err="1"/>
              <a:t>Misstände</a:t>
            </a:r>
            <a:r>
              <a:rPr lang="de-DE" sz="4200" b="1" dirty="0"/>
              <a:t> sind als strukturell bedingt ermittelt worden</a:t>
            </a:r>
            <a:r>
              <a:rPr lang="de-DE" sz="4200" dirty="0"/>
              <a:t>, werden deutlich benannt und analysiert</a:t>
            </a:r>
          </a:p>
          <a:p>
            <a:r>
              <a:rPr lang="de-DE" sz="4200" b="1" dirty="0"/>
              <a:t>Die Studie konstatiert eindeutig Gewaltvorkommen in den Institutionen, und geht auch von einer Systematik aus.</a:t>
            </a:r>
            <a:r>
              <a:rPr lang="de-DE" sz="4200" dirty="0"/>
              <a:t>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074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306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/>
              <a:t>Negative versus positive Aussagen 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74320" y="10972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/>
            </a:pPr>
            <a:r>
              <a:rPr dirty="0"/>
              <a:t>Heim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10972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/>
            </a:pPr>
            <a:r>
              <a:t>Kinder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10972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/>
            </a:pPr>
            <a:r>
              <a:t>Personal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0972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/>
            </a:pPr>
            <a:r>
              <a:t>Aktenlage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10972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/>
            </a:pPr>
            <a:r>
              <a:t>Widerspruch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173736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Seehospiz Norderney</a:t>
            </a:r>
          </a:p>
        </p:txBody>
      </p:sp>
      <p:sp>
        <p:nvSpPr>
          <p:cNvPr id="9" name="Oval 8"/>
          <p:cNvSpPr/>
          <p:nvPr/>
        </p:nvSpPr>
        <p:spPr>
          <a:xfrm>
            <a:off x="3657600" y="1737360"/>
            <a:ext cx="365760" cy="365760"/>
          </a:xfrm>
          <a:prstGeom prst="ellipse">
            <a:avLst/>
          </a:prstGeom>
          <a:solidFill>
            <a:srgbClr val="C8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4572000" y="1737360"/>
            <a:ext cx="365760" cy="365760"/>
          </a:xfrm>
          <a:prstGeom prst="ellipse">
            <a:avLst/>
          </a:prstGeom>
          <a:solidFill>
            <a:srgbClr val="B4FF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5486400" y="1737360"/>
            <a:ext cx="365760" cy="365760"/>
          </a:xfrm>
          <a:prstGeom prst="ellipse">
            <a:avLst/>
          </a:prstGeom>
          <a:solidFill>
            <a:srgbClr val="C8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583680" y="173736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MAXIMAL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237744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Bad Dürrheim (DRK)</a:t>
            </a:r>
          </a:p>
        </p:txBody>
      </p:sp>
      <p:sp>
        <p:nvSpPr>
          <p:cNvPr id="14" name="Oval 13"/>
          <p:cNvSpPr/>
          <p:nvPr/>
        </p:nvSpPr>
        <p:spPr>
          <a:xfrm>
            <a:off x="3657600" y="2377440"/>
            <a:ext cx="365760" cy="365760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4572000" y="2377440"/>
            <a:ext cx="365760" cy="365760"/>
          </a:xfrm>
          <a:prstGeom prst="ellipse">
            <a:avLst/>
          </a:prstGeom>
          <a:solidFill>
            <a:srgbClr val="B4FF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5486400" y="2377440"/>
            <a:ext cx="365760" cy="365760"/>
          </a:xfrm>
          <a:prstGeom prst="ellipse">
            <a:avLst/>
          </a:prstGeom>
          <a:solidFill>
            <a:srgbClr val="C8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583680" y="237744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MAXIMAL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301752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Schönhäusl/Felicitas</a:t>
            </a:r>
          </a:p>
        </p:txBody>
      </p:sp>
      <p:sp>
        <p:nvSpPr>
          <p:cNvPr id="19" name="Oval 18"/>
          <p:cNvSpPr/>
          <p:nvPr/>
        </p:nvSpPr>
        <p:spPr>
          <a:xfrm>
            <a:off x="3657600" y="3017520"/>
            <a:ext cx="365760" cy="365760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4572000" y="3017520"/>
            <a:ext cx="365760" cy="365760"/>
          </a:xfrm>
          <a:prstGeom prst="ellipse">
            <a:avLst/>
          </a:prstGeom>
          <a:solidFill>
            <a:srgbClr val="B4FF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5486400" y="3017520"/>
            <a:ext cx="365760" cy="365760"/>
          </a:xfrm>
          <a:prstGeom prst="ellipse">
            <a:avLst/>
          </a:prstGeom>
          <a:solidFill>
            <a:srgbClr val="C8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583680" y="301752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MAXIMAL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365760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Friesland Schillig (DRK)</a:t>
            </a:r>
          </a:p>
        </p:txBody>
      </p:sp>
      <p:sp>
        <p:nvSpPr>
          <p:cNvPr id="24" name="Oval 23"/>
          <p:cNvSpPr/>
          <p:nvPr/>
        </p:nvSpPr>
        <p:spPr>
          <a:xfrm>
            <a:off x="3657600" y="3657600"/>
            <a:ext cx="365760" cy="365760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4572000" y="3657600"/>
            <a:ext cx="365760" cy="365760"/>
          </a:xfrm>
          <a:prstGeom prst="ellipse">
            <a:avLst/>
          </a:prstGeom>
          <a:solidFill>
            <a:srgbClr val="50C8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5486400" y="3657600"/>
            <a:ext cx="365760" cy="365760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583680" y="365760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HOCH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4320" y="429768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Friedenweiler (Caritas)</a:t>
            </a:r>
          </a:p>
        </p:txBody>
      </p:sp>
      <p:sp>
        <p:nvSpPr>
          <p:cNvPr id="29" name="Oval 28"/>
          <p:cNvSpPr/>
          <p:nvPr/>
        </p:nvSpPr>
        <p:spPr>
          <a:xfrm>
            <a:off x="3657600" y="4297680"/>
            <a:ext cx="365760" cy="365760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4572000" y="4297680"/>
            <a:ext cx="365760" cy="365760"/>
          </a:xfrm>
          <a:prstGeom prst="ellipse">
            <a:avLst/>
          </a:prstGeom>
          <a:solidFill>
            <a:srgbClr val="B4FF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5486400" y="4297680"/>
            <a:ext cx="365760" cy="365760"/>
          </a:xfrm>
          <a:prstGeom prst="ellipse">
            <a:avLst/>
          </a:prstGeom>
          <a:solidFill>
            <a:srgbClr val="FF96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583680" y="429768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HOCH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" y="493776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Bad Wörishofen</a:t>
            </a:r>
          </a:p>
        </p:txBody>
      </p:sp>
      <p:sp>
        <p:nvSpPr>
          <p:cNvPr id="34" name="Oval 33"/>
          <p:cNvSpPr/>
          <p:nvPr/>
        </p:nvSpPr>
        <p:spPr>
          <a:xfrm>
            <a:off x="3657600" y="4937760"/>
            <a:ext cx="365760" cy="365760"/>
          </a:xfrm>
          <a:prstGeom prst="ellipse">
            <a:avLst/>
          </a:prstGeom>
          <a:solidFill>
            <a:srgbClr val="FF96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4572000" y="4937760"/>
            <a:ext cx="365760" cy="365760"/>
          </a:xfrm>
          <a:prstGeom prst="ellipse">
            <a:avLst/>
          </a:prstGeom>
          <a:solidFill>
            <a:srgbClr val="FFD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5486400" y="4937760"/>
            <a:ext cx="365760" cy="365760"/>
          </a:xfrm>
          <a:prstGeom prst="ellipse">
            <a:avLst/>
          </a:prstGeom>
          <a:solidFill>
            <a:srgbClr val="FF96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583680" y="493776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MITTEL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/>
              <a:t>Inhaltsverzeichnis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514350" indent="-514350">
              <a:buFont typeface="+mj-lt"/>
              <a:buAutoNum type="arabicPeriod"/>
            </a:pPr>
            <a:r>
              <a:rPr dirty="0" err="1"/>
              <a:t>Stärken</a:t>
            </a:r>
            <a:r>
              <a:rPr dirty="0"/>
              <a:t> der HU-</a:t>
            </a:r>
            <a:r>
              <a:rPr dirty="0" err="1"/>
              <a:t>Studie</a:t>
            </a:r>
            <a:r>
              <a:rPr lang="de-DE" dirty="0"/>
              <a:t> n. Selbstaussage</a:t>
            </a:r>
            <a:endParaRPr dirty="0"/>
          </a:p>
          <a:p>
            <a:pPr marL="514350" indent="-514350">
              <a:buFont typeface="+mj-lt"/>
              <a:buAutoNum type="arabicPeriod"/>
            </a:pPr>
            <a:r>
              <a:rPr dirty="0" err="1"/>
              <a:t>Schwächen</a:t>
            </a:r>
            <a:r>
              <a:rPr dirty="0"/>
              <a:t> der HU-</a:t>
            </a:r>
            <a:r>
              <a:rPr dirty="0" err="1"/>
              <a:t>Studie</a:t>
            </a:r>
            <a:r>
              <a:rPr lang="de-DE" dirty="0"/>
              <a:t> n. Selbstaussage</a:t>
            </a:r>
            <a:endParaRPr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HU-Studie unter der Lupe: HU-AG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Konsequenzen daraus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5010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/>
              <a:t>1. </a:t>
            </a:r>
            <a:r>
              <a:rPr dirty="0" err="1"/>
              <a:t>Stärken</a:t>
            </a:r>
            <a:r>
              <a:rPr dirty="0"/>
              <a:t> der HU-</a:t>
            </a:r>
            <a:r>
              <a:rPr dirty="0" err="1"/>
              <a:t>Studie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nach Selbstaussage, + überprüft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dirty="0"/>
          </a:p>
          <a:p>
            <a:endParaRPr lang="de-DE" dirty="0"/>
          </a:p>
          <a:p>
            <a:r>
              <a:rPr dirty="0" err="1"/>
              <a:t>Breite</a:t>
            </a:r>
            <a:r>
              <a:rPr dirty="0"/>
              <a:t> </a:t>
            </a:r>
            <a:r>
              <a:rPr dirty="0" err="1"/>
              <a:t>Quellenbasis</a:t>
            </a:r>
            <a:r>
              <a:rPr dirty="0"/>
              <a:t> (60+ Archive)</a:t>
            </a:r>
          </a:p>
          <a:p>
            <a:r>
              <a:rPr dirty="0" err="1"/>
              <a:t>Multimethodischer</a:t>
            </a:r>
            <a:r>
              <a:rPr dirty="0"/>
              <a:t> Ansatz</a:t>
            </a:r>
          </a:p>
          <a:p>
            <a:r>
              <a:rPr dirty="0" err="1"/>
              <a:t>Erste</a:t>
            </a:r>
            <a:r>
              <a:rPr dirty="0"/>
              <a:t> </a:t>
            </a:r>
            <a:r>
              <a:rPr dirty="0" err="1"/>
              <a:t>bundesweite</a:t>
            </a:r>
            <a:r>
              <a:rPr dirty="0"/>
              <a:t> </a:t>
            </a:r>
            <a:r>
              <a:rPr dirty="0" err="1"/>
              <a:t>Gesamtschau</a:t>
            </a:r>
            <a:endParaRPr dirty="0"/>
          </a:p>
          <a:p>
            <a:r>
              <a:rPr dirty="0" err="1"/>
              <a:t>Dateninfrastruktur</a:t>
            </a:r>
            <a:r>
              <a:rPr dirty="0"/>
              <a:t> (</a:t>
            </a:r>
            <a:r>
              <a:rPr dirty="0" err="1"/>
              <a:t>Heimverzeichnis</a:t>
            </a:r>
            <a:r>
              <a:rPr dirty="0"/>
              <a:t>)</a:t>
            </a:r>
          </a:p>
          <a:p>
            <a:r>
              <a:rPr dirty="0" err="1"/>
              <a:t>Ethisch</a:t>
            </a:r>
            <a:r>
              <a:rPr dirty="0"/>
              <a:t> </a:t>
            </a:r>
            <a:r>
              <a:rPr dirty="0" err="1"/>
              <a:t>geprüfte</a:t>
            </a:r>
            <a:r>
              <a:rPr dirty="0"/>
              <a:t> Interviews</a:t>
            </a:r>
          </a:p>
          <a:p>
            <a:r>
              <a:rPr dirty="0" err="1"/>
              <a:t>Einbindung</a:t>
            </a:r>
            <a:r>
              <a:rPr dirty="0"/>
              <a:t> von </a:t>
            </a:r>
            <a:r>
              <a:rPr dirty="0" err="1"/>
              <a:t>Betroffenen</a:t>
            </a:r>
            <a:r>
              <a:rPr lang="de-DE" dirty="0"/>
              <a:t> (Beirat, Interviews)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746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/>
              <a:t>2. </a:t>
            </a:r>
            <a:r>
              <a:rPr dirty="0" err="1"/>
              <a:t>Schwächen</a:t>
            </a:r>
            <a:r>
              <a:rPr dirty="0"/>
              <a:t> der HU-</a:t>
            </a:r>
            <a:r>
              <a:rPr dirty="0" err="1"/>
              <a:t>Studie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nach Selbstaussage + überprüft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 err="1"/>
              <a:t>Keine</a:t>
            </a:r>
            <a:r>
              <a:rPr dirty="0"/>
              <a:t> </a:t>
            </a:r>
            <a:r>
              <a:rPr dirty="0" err="1"/>
              <a:t>quantitativen</a:t>
            </a:r>
            <a:r>
              <a:rPr dirty="0"/>
              <a:t> </a:t>
            </a:r>
            <a:r>
              <a:rPr dirty="0" err="1"/>
              <a:t>Aussagen</a:t>
            </a:r>
            <a:r>
              <a:rPr dirty="0"/>
              <a:t> </a:t>
            </a:r>
            <a:r>
              <a:rPr dirty="0" err="1"/>
              <a:t>zur</a:t>
            </a:r>
            <a:r>
              <a:rPr dirty="0"/>
              <a:t> </a:t>
            </a:r>
            <a:r>
              <a:rPr dirty="0" err="1"/>
              <a:t>Häufigkeit</a:t>
            </a:r>
            <a:endParaRPr dirty="0"/>
          </a:p>
          <a:p>
            <a:r>
              <a:rPr dirty="0"/>
              <a:t>Nur 35 Interviews</a:t>
            </a:r>
            <a:r>
              <a:rPr lang="de-DE" dirty="0"/>
              <a:t> bei Millionen Betroffenen</a:t>
            </a:r>
            <a:endParaRPr dirty="0"/>
          </a:p>
          <a:p>
            <a:r>
              <a:rPr dirty="0" err="1"/>
              <a:t>Uneinheitliche</a:t>
            </a:r>
            <a:r>
              <a:rPr dirty="0"/>
              <a:t> </a:t>
            </a:r>
            <a:r>
              <a:rPr dirty="0" err="1"/>
              <a:t>Archivüberlieferung</a:t>
            </a:r>
            <a:endParaRPr dirty="0"/>
          </a:p>
          <a:p>
            <a:r>
              <a:rPr dirty="0" err="1"/>
              <a:t>Strukturanalyse</a:t>
            </a:r>
            <a:r>
              <a:rPr dirty="0"/>
              <a:t> </a:t>
            </a:r>
            <a:r>
              <a:rPr dirty="0" err="1"/>
              <a:t>unvollständig</a:t>
            </a:r>
            <a:endParaRPr dirty="0"/>
          </a:p>
          <a:p>
            <a:r>
              <a:rPr dirty="0"/>
              <a:t>NS-</a:t>
            </a:r>
            <a:r>
              <a:rPr dirty="0" err="1"/>
              <a:t>Kontinuitäten</a:t>
            </a:r>
            <a:r>
              <a:rPr dirty="0"/>
              <a:t> </a:t>
            </a:r>
            <a:r>
              <a:rPr dirty="0" err="1"/>
              <a:t>nur</a:t>
            </a:r>
            <a:r>
              <a:rPr dirty="0"/>
              <a:t> </a:t>
            </a:r>
            <a:r>
              <a:rPr dirty="0" err="1"/>
              <a:t>teilweise</a:t>
            </a:r>
            <a:r>
              <a:rPr dirty="0"/>
              <a:t> </a:t>
            </a:r>
            <a:r>
              <a:rPr dirty="0" err="1"/>
              <a:t>analysiert</a:t>
            </a:r>
            <a:endParaRPr lang="de-DE" dirty="0"/>
          </a:p>
          <a:p>
            <a:r>
              <a:rPr lang="de-DE" dirty="0"/>
              <a:t>Medizinische Dimension sehr knapp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203B2-035B-461D-9131-ADF61D890EE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/>
              <a:t>3. Unter der Lupe: HU - 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6CFA6E-576F-42E5-9C59-8DC823447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Punkte, an denen es weitergehen muss: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Medikamente: Bisher nur wenig erwähnt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Traumatisierung: Psychologische Folgen, auch Alter bei Aufnahme bisher nur wenig analysiert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NS-Kontinuitäten: Noch unscharf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Soziologische Dimension: Elternrolle und Personal: Noch nicht systematisch analysiert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Kirchliche Dimension und finanzielle Dimensionen noch nicht extra analysiert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4936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ACCAC-8DB4-42DD-A535-6A111B52E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900196"/>
            <a:ext cx="8229600" cy="218336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4. Konsequenzen daraus:</a:t>
            </a:r>
          </a:p>
        </p:txBody>
      </p:sp>
    </p:spTree>
    <p:extLst>
      <p:ext uri="{BB962C8B-B14F-4D97-AF65-F5344CB8AC3E}">
        <p14:creationId xmlns:p14="http://schemas.microsoft.com/office/powerpoint/2010/main" val="363615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810</Words>
  <Application>Microsoft Office PowerPoint</Application>
  <PresentationFormat>Bildschirmpräsentation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HU-Studie</vt:lpstr>
      <vt:lpstr>Vorwort</vt:lpstr>
      <vt:lpstr>Beurteilung des AEKV e.V. </vt:lpstr>
      <vt:lpstr>Negative versus positive Aussagen  </vt:lpstr>
      <vt:lpstr>Inhaltsverzeichnis</vt:lpstr>
      <vt:lpstr>1. Stärken der HU-Studie  nach Selbstaussage, + überprüft</vt:lpstr>
      <vt:lpstr>2. Schwächen der HU-Studie  nach Selbstaussage + überprüft</vt:lpstr>
      <vt:lpstr>3. Unter der Lupe: HU - AG</vt:lpstr>
      <vt:lpstr>4. Konsequenzen daraus:</vt:lpstr>
      <vt:lpstr>1)Medizinische Dimension</vt:lpstr>
      <vt:lpstr> 2) Psychologische Dimension </vt:lpstr>
      <vt:lpstr>3) Zeitgeschichtliche Einordnung</vt:lpstr>
      <vt:lpstr>4) Zur Rolle der Eltern und des Personals</vt:lpstr>
      <vt:lpstr>Kirchliche und finanzielle Dimensionen</vt:lpstr>
      <vt:lpstr>Fazit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HU-Studie</dc:title>
  <dc:subject/>
  <dc:creator/>
  <cp:keywords/>
  <dc:description>generated using python-pptx</dc:description>
  <cp:lastModifiedBy>Anja</cp:lastModifiedBy>
  <cp:revision>14</cp:revision>
  <dcterms:created xsi:type="dcterms:W3CDTF">2013-01-27T09:14:16Z</dcterms:created>
  <dcterms:modified xsi:type="dcterms:W3CDTF">2025-11-21T10:10:53Z</dcterms:modified>
  <cp:category/>
</cp:coreProperties>
</file>