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06" r:id="rId1"/>
  </p:sldMasterIdLst>
  <p:notesMasterIdLst>
    <p:notesMasterId r:id="rId16"/>
  </p:notesMasterIdLst>
  <p:sldIdLst>
    <p:sldId id="389" r:id="rId2"/>
    <p:sldId id="388" r:id="rId3"/>
    <p:sldId id="348" r:id="rId4"/>
    <p:sldId id="385" r:id="rId5"/>
    <p:sldId id="386" r:id="rId6"/>
    <p:sldId id="387" r:id="rId7"/>
    <p:sldId id="384" r:id="rId8"/>
    <p:sldId id="377" r:id="rId9"/>
    <p:sldId id="374" r:id="rId10"/>
    <p:sldId id="358" r:id="rId11"/>
    <p:sldId id="357" r:id="rId12"/>
    <p:sldId id="349" r:id="rId13"/>
    <p:sldId id="383" r:id="rId14"/>
    <p:sldId id="390" r:id="rId15"/>
  </p:sldIdLst>
  <p:sldSz cx="12192000" cy="6858000"/>
  <p:notesSz cx="6886575" cy="100171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E89877-9FCD-4D5E-86AB-B8A4DA6C9031}" v="2" dt="2025-10-08T18:10:07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2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26CE8-0786-4BC1-A594-EFE5BE1753C5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D80EE1E9-FCC0-4489-8471-6CF4925898F1}">
      <dgm:prSet phldrT="[Text]" phldr="0" custT="1"/>
      <dgm:spPr/>
      <dgm:t>
        <a:bodyPr/>
        <a:lstStyle/>
        <a:p>
          <a:r>
            <a:rPr lang="de-DE" sz="2800" b="1" dirty="0"/>
            <a:t>Zentrale Anlaufstelle</a:t>
          </a:r>
        </a:p>
      </dgm:t>
    </dgm:pt>
    <dgm:pt modelId="{16DA92BE-75E0-44D6-975D-A2EF74519F27}" type="parTrans" cxnId="{592CF88F-A8D8-4709-82C6-FEFA6D72A76B}">
      <dgm:prSet/>
      <dgm:spPr/>
      <dgm:t>
        <a:bodyPr/>
        <a:lstStyle/>
        <a:p>
          <a:endParaRPr lang="de-DE"/>
        </a:p>
      </dgm:t>
    </dgm:pt>
    <dgm:pt modelId="{4CBD1DA4-485E-44E8-93AE-4D31F72449AC}" type="sibTrans" cxnId="{592CF88F-A8D8-4709-82C6-FEFA6D72A76B}">
      <dgm:prSet/>
      <dgm:spPr/>
      <dgm:t>
        <a:bodyPr/>
        <a:lstStyle/>
        <a:p>
          <a:endParaRPr lang="de-DE"/>
        </a:p>
      </dgm:t>
    </dgm:pt>
    <dgm:pt modelId="{99F676BB-7656-4185-A0A7-A8EAC428B1F5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de-DE" b="1" u="none" dirty="0"/>
            <a:t>Webseite (Neu) </a:t>
          </a:r>
        </a:p>
        <a:p>
          <a:pPr>
            <a:buFont typeface="+mj-lt"/>
            <a:buAutoNum type="arabicPeriod"/>
          </a:pPr>
          <a:r>
            <a:rPr lang="de-DE" dirty="0"/>
            <a:t>zur Vernetzung und Information, sowie Unterstützung der </a:t>
          </a:r>
          <a:r>
            <a:rPr lang="de-DE" u="sng" dirty="0"/>
            <a:t>Pressearbeit.</a:t>
          </a:r>
          <a:endParaRPr lang="de-DE" dirty="0"/>
        </a:p>
      </dgm:t>
    </dgm:pt>
    <dgm:pt modelId="{AEEC550B-A572-4288-8E4A-574934C486B9}" type="parTrans" cxnId="{75498C58-A975-43B4-B31A-9B6F5B2E3CEA}">
      <dgm:prSet/>
      <dgm:spPr/>
      <dgm:t>
        <a:bodyPr/>
        <a:lstStyle/>
        <a:p>
          <a:endParaRPr lang="de-DE"/>
        </a:p>
      </dgm:t>
    </dgm:pt>
    <dgm:pt modelId="{A5307DB3-C69C-4088-B8D3-4C90ADFD46EC}" type="sibTrans" cxnId="{75498C58-A975-43B4-B31A-9B6F5B2E3CEA}">
      <dgm:prSet/>
      <dgm:spPr/>
      <dgm:t>
        <a:bodyPr/>
        <a:lstStyle/>
        <a:p>
          <a:endParaRPr lang="de-DE"/>
        </a:p>
      </dgm:t>
    </dgm:pt>
    <dgm:pt modelId="{A163B6F9-CDA8-4FB9-AD0A-0F95E42BD365}">
      <dgm:prSet phldrT="[Text]"/>
      <dgm:spPr/>
      <dgm:t>
        <a:bodyPr/>
        <a:lstStyle/>
        <a:p>
          <a:pPr>
            <a:buNone/>
          </a:pPr>
          <a:r>
            <a:rPr lang="de-DE" b="1" dirty="0"/>
            <a:t>Finanzierung des Bundeskongress und die Anschubfinanzierung für die Forschung </a:t>
          </a:r>
          <a:endParaRPr lang="de-DE" dirty="0"/>
        </a:p>
      </dgm:t>
    </dgm:pt>
    <dgm:pt modelId="{3A0A0825-5B38-45E5-844A-5D563DA28422}" type="parTrans" cxnId="{53876113-55B1-47CF-81A9-FD19481B26A4}">
      <dgm:prSet/>
      <dgm:spPr/>
      <dgm:t>
        <a:bodyPr/>
        <a:lstStyle/>
        <a:p>
          <a:endParaRPr lang="de-DE"/>
        </a:p>
      </dgm:t>
    </dgm:pt>
    <dgm:pt modelId="{D7A092D6-5808-468E-A6AD-AB3B5AF2AD4A}" type="sibTrans" cxnId="{53876113-55B1-47CF-81A9-FD19481B26A4}">
      <dgm:prSet/>
      <dgm:spPr/>
      <dgm:t>
        <a:bodyPr/>
        <a:lstStyle/>
        <a:p>
          <a:endParaRPr lang="de-DE"/>
        </a:p>
      </dgm:t>
    </dgm:pt>
    <dgm:pt modelId="{611AC85A-E6F3-49E2-88C5-91E4671B798E}">
      <dgm:prSet phldrT="[Text]" phldr="1"/>
      <dgm:spPr/>
      <dgm:t>
        <a:bodyPr/>
        <a:lstStyle/>
        <a:p>
          <a:endParaRPr lang="de-DE"/>
        </a:p>
      </dgm:t>
    </dgm:pt>
    <dgm:pt modelId="{EB5BB059-C7DC-4FBE-A195-F50296E34DD2}" type="parTrans" cxnId="{2D53ACF0-07FD-4CE1-9D65-1A5BCE42D8BA}">
      <dgm:prSet/>
      <dgm:spPr/>
      <dgm:t>
        <a:bodyPr/>
        <a:lstStyle/>
        <a:p>
          <a:endParaRPr lang="de-DE"/>
        </a:p>
      </dgm:t>
    </dgm:pt>
    <dgm:pt modelId="{DE820B41-3EBD-45E1-83B9-3D2C8B59A4AB}" type="sibTrans" cxnId="{2D53ACF0-07FD-4CE1-9D65-1A5BCE42D8BA}">
      <dgm:prSet/>
      <dgm:spPr/>
      <dgm:t>
        <a:bodyPr/>
        <a:lstStyle/>
        <a:p>
          <a:endParaRPr lang="de-DE"/>
        </a:p>
      </dgm:t>
    </dgm:pt>
    <dgm:pt modelId="{85482336-F1B4-4461-A87B-2F234AA7FAEC}">
      <dgm:prSet phldrT="[Text]" phldr="1"/>
      <dgm:spPr/>
      <dgm:t>
        <a:bodyPr/>
        <a:lstStyle/>
        <a:p>
          <a:endParaRPr lang="de-DE"/>
        </a:p>
      </dgm:t>
    </dgm:pt>
    <dgm:pt modelId="{7E775477-B5BC-4979-8FA3-E295A0B8EE84}" type="parTrans" cxnId="{126D88E9-2D92-49B4-9D48-C86547144028}">
      <dgm:prSet/>
      <dgm:spPr/>
      <dgm:t>
        <a:bodyPr/>
        <a:lstStyle/>
        <a:p>
          <a:endParaRPr lang="de-DE"/>
        </a:p>
      </dgm:t>
    </dgm:pt>
    <dgm:pt modelId="{F6F6E2A8-451C-40BB-A883-1FCBE8413E87}" type="sibTrans" cxnId="{126D88E9-2D92-49B4-9D48-C86547144028}">
      <dgm:prSet/>
      <dgm:spPr/>
      <dgm:t>
        <a:bodyPr/>
        <a:lstStyle/>
        <a:p>
          <a:endParaRPr lang="de-DE"/>
        </a:p>
      </dgm:t>
    </dgm:pt>
    <dgm:pt modelId="{C3BF8AD9-1FD1-4484-ADF6-53F1661CCDF3}">
      <dgm:prSet/>
      <dgm:spPr/>
      <dgm:t>
        <a:bodyPr/>
        <a:lstStyle/>
        <a:p>
          <a:r>
            <a:rPr lang="de-DE" b="1" dirty="0"/>
            <a:t>Beratung und Informationen, Vernetzung </a:t>
          </a:r>
          <a:r>
            <a:rPr lang="de-DE" b="0" dirty="0"/>
            <a:t>Mitwirkungsmöglichkeiten und psychosoziale Hilfsangebote.</a:t>
          </a:r>
        </a:p>
      </dgm:t>
    </dgm:pt>
    <dgm:pt modelId="{D590ED67-0C18-4547-8FE8-B33F4E1E24CD}" type="parTrans" cxnId="{25C87306-1E50-4297-9CB2-4C9BE61699B0}">
      <dgm:prSet/>
      <dgm:spPr/>
      <dgm:t>
        <a:bodyPr/>
        <a:lstStyle/>
        <a:p>
          <a:endParaRPr lang="de-DE"/>
        </a:p>
      </dgm:t>
    </dgm:pt>
    <dgm:pt modelId="{1EECB45E-7AE4-4990-98DF-8E7081069BEB}" type="sibTrans" cxnId="{25C87306-1E50-4297-9CB2-4C9BE61699B0}">
      <dgm:prSet/>
      <dgm:spPr/>
      <dgm:t>
        <a:bodyPr/>
        <a:lstStyle/>
        <a:p>
          <a:endParaRPr lang="de-DE"/>
        </a:p>
      </dgm:t>
    </dgm:pt>
    <dgm:pt modelId="{E31003F3-29B0-4E6F-AD5C-A19C7CA342D1}">
      <dgm:prSet custT="1"/>
      <dgm:spPr/>
      <dgm:t>
        <a:bodyPr/>
        <a:lstStyle/>
        <a:p>
          <a:r>
            <a:rPr lang="de-DE" sz="2000" b="1" u="none" dirty="0"/>
            <a:t>Dokumentationszentrum</a:t>
          </a:r>
        </a:p>
        <a:p>
          <a:r>
            <a:rPr lang="de-DE" sz="1500" dirty="0"/>
            <a:t> </a:t>
          </a:r>
          <a:r>
            <a:rPr lang="de-DE" sz="1600" dirty="0"/>
            <a:t>(digital und analog als Archiv) Sammlung und Zugänglichmachung von Forschungsergebnissen, Selbstzeugnissen und Quellen unter </a:t>
          </a:r>
          <a:r>
            <a:rPr lang="de-DE" sz="1600"/>
            <a:t>Beachtung der DSGVO</a:t>
          </a:r>
          <a:endParaRPr lang="de-DE" sz="1600" dirty="0"/>
        </a:p>
      </dgm:t>
    </dgm:pt>
    <dgm:pt modelId="{A9FBC5E4-786B-4B95-9E13-BB7766FC3457}" type="parTrans" cxnId="{6F57E331-EC46-4E0F-A854-54CE91EAA1BF}">
      <dgm:prSet/>
      <dgm:spPr/>
      <dgm:t>
        <a:bodyPr/>
        <a:lstStyle/>
        <a:p>
          <a:endParaRPr lang="de-DE"/>
        </a:p>
      </dgm:t>
    </dgm:pt>
    <dgm:pt modelId="{1EBEE09B-5357-459A-A10E-838E2D83C918}" type="sibTrans" cxnId="{6F57E331-EC46-4E0F-A854-54CE91EAA1BF}">
      <dgm:prSet/>
      <dgm:spPr/>
      <dgm:t>
        <a:bodyPr/>
        <a:lstStyle/>
        <a:p>
          <a:endParaRPr lang="de-DE"/>
        </a:p>
      </dgm:t>
    </dgm:pt>
    <dgm:pt modelId="{F99E262C-79DA-4DBC-8FAD-0C70754D77DF}" type="pres">
      <dgm:prSet presAssocID="{DE226CE8-0786-4BC1-A594-EFE5BE1753C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840886A-5BBF-4495-8FA4-FF37A271832C}" type="pres">
      <dgm:prSet presAssocID="{DE226CE8-0786-4BC1-A594-EFE5BE1753C5}" presName="matrix" presStyleCnt="0"/>
      <dgm:spPr/>
    </dgm:pt>
    <dgm:pt modelId="{66478B4A-362F-467A-BC2C-419DA96ADB01}" type="pres">
      <dgm:prSet presAssocID="{DE226CE8-0786-4BC1-A594-EFE5BE1753C5}" presName="tile1" presStyleLbl="node1" presStyleIdx="0" presStyleCnt="4"/>
      <dgm:spPr/>
    </dgm:pt>
    <dgm:pt modelId="{873636E6-9BF5-408F-8B94-34000ADB83A2}" type="pres">
      <dgm:prSet presAssocID="{DE226CE8-0786-4BC1-A594-EFE5BE1753C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A2D1AD5-B50A-48BA-8C48-DAC4BB4E731A}" type="pres">
      <dgm:prSet presAssocID="{DE226CE8-0786-4BC1-A594-EFE5BE1753C5}" presName="tile2" presStyleLbl="node1" presStyleIdx="1" presStyleCnt="4"/>
      <dgm:spPr/>
    </dgm:pt>
    <dgm:pt modelId="{35BEA438-C79F-4CA2-BE88-1EF4BCC0FFA6}" type="pres">
      <dgm:prSet presAssocID="{DE226CE8-0786-4BC1-A594-EFE5BE1753C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C74776E-0F00-4C85-A55E-8BEE6B6CBA2C}" type="pres">
      <dgm:prSet presAssocID="{DE226CE8-0786-4BC1-A594-EFE5BE1753C5}" presName="tile3" presStyleLbl="node1" presStyleIdx="2" presStyleCnt="4"/>
      <dgm:spPr/>
    </dgm:pt>
    <dgm:pt modelId="{B8C5D6A5-8747-46D0-BA32-9FBAAC63F6C9}" type="pres">
      <dgm:prSet presAssocID="{DE226CE8-0786-4BC1-A594-EFE5BE1753C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69A4F6E-B646-402C-81DC-81EC062893A3}" type="pres">
      <dgm:prSet presAssocID="{DE226CE8-0786-4BC1-A594-EFE5BE1753C5}" presName="tile4" presStyleLbl="node1" presStyleIdx="3" presStyleCnt="4"/>
      <dgm:spPr/>
    </dgm:pt>
    <dgm:pt modelId="{C87D0B32-56E5-4816-9EB7-E117CC7D32AB}" type="pres">
      <dgm:prSet presAssocID="{DE226CE8-0786-4BC1-A594-EFE5BE1753C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D868E80-DEC4-41D9-BB7E-08818E878270}" type="pres">
      <dgm:prSet presAssocID="{DE226CE8-0786-4BC1-A594-EFE5BE1753C5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62074E00-2BE6-4012-8A21-0CF928D9CA43}" type="presOf" srcId="{A163B6F9-CDA8-4FB9-AD0A-0F95E42BD365}" destId="{EC74776E-0F00-4C85-A55E-8BEE6B6CBA2C}" srcOrd="0" destOrd="0" presId="urn:microsoft.com/office/officeart/2005/8/layout/matrix1"/>
    <dgm:cxn modelId="{25C87306-1E50-4297-9CB2-4C9BE61699B0}" srcId="{D80EE1E9-FCC0-4489-8471-6CF4925898F1}" destId="{C3BF8AD9-1FD1-4484-ADF6-53F1661CCDF3}" srcOrd="1" destOrd="0" parTransId="{D590ED67-0C18-4547-8FE8-B33F4E1E24CD}" sibTransId="{1EECB45E-7AE4-4990-98DF-8E7081069BEB}"/>
    <dgm:cxn modelId="{53876113-55B1-47CF-81A9-FD19481B26A4}" srcId="{D80EE1E9-FCC0-4489-8471-6CF4925898F1}" destId="{A163B6F9-CDA8-4FB9-AD0A-0F95E42BD365}" srcOrd="2" destOrd="0" parTransId="{3A0A0825-5B38-45E5-844A-5D563DA28422}" sibTransId="{D7A092D6-5808-468E-A6AD-AB3B5AF2AD4A}"/>
    <dgm:cxn modelId="{31A30124-EB06-4F2A-BFA7-E9B9B84B2F3D}" type="presOf" srcId="{99F676BB-7656-4185-A0A7-A8EAC428B1F5}" destId="{873636E6-9BF5-408F-8B94-34000ADB83A2}" srcOrd="1" destOrd="0" presId="urn:microsoft.com/office/officeart/2005/8/layout/matrix1"/>
    <dgm:cxn modelId="{92A6082F-A84D-497D-8465-D1C1055B7F60}" type="presOf" srcId="{DE226CE8-0786-4BC1-A594-EFE5BE1753C5}" destId="{F99E262C-79DA-4DBC-8FAD-0C70754D77DF}" srcOrd="0" destOrd="0" presId="urn:microsoft.com/office/officeart/2005/8/layout/matrix1"/>
    <dgm:cxn modelId="{6F57E331-EC46-4E0F-A854-54CE91EAA1BF}" srcId="{D80EE1E9-FCC0-4489-8471-6CF4925898F1}" destId="{E31003F3-29B0-4E6F-AD5C-A19C7CA342D1}" srcOrd="3" destOrd="0" parTransId="{A9FBC5E4-786B-4B95-9E13-BB7766FC3457}" sibTransId="{1EBEE09B-5357-459A-A10E-838E2D83C918}"/>
    <dgm:cxn modelId="{75498C58-A975-43B4-B31A-9B6F5B2E3CEA}" srcId="{D80EE1E9-FCC0-4489-8471-6CF4925898F1}" destId="{99F676BB-7656-4185-A0A7-A8EAC428B1F5}" srcOrd="0" destOrd="0" parTransId="{AEEC550B-A572-4288-8E4A-574934C486B9}" sibTransId="{A5307DB3-C69C-4088-B8D3-4C90ADFD46EC}"/>
    <dgm:cxn modelId="{0BDE4883-3A70-4FBB-8C99-5DA4C4009A79}" type="presOf" srcId="{E31003F3-29B0-4E6F-AD5C-A19C7CA342D1}" destId="{C87D0B32-56E5-4816-9EB7-E117CC7D32AB}" srcOrd="1" destOrd="0" presId="urn:microsoft.com/office/officeart/2005/8/layout/matrix1"/>
    <dgm:cxn modelId="{406A4A8F-8357-4805-B46C-F17CA194912D}" type="presOf" srcId="{D80EE1E9-FCC0-4489-8471-6CF4925898F1}" destId="{DD868E80-DEC4-41D9-BB7E-08818E878270}" srcOrd="0" destOrd="0" presId="urn:microsoft.com/office/officeart/2005/8/layout/matrix1"/>
    <dgm:cxn modelId="{592CF88F-A8D8-4709-82C6-FEFA6D72A76B}" srcId="{DE226CE8-0786-4BC1-A594-EFE5BE1753C5}" destId="{D80EE1E9-FCC0-4489-8471-6CF4925898F1}" srcOrd="0" destOrd="0" parTransId="{16DA92BE-75E0-44D6-975D-A2EF74519F27}" sibTransId="{4CBD1DA4-485E-44E8-93AE-4D31F72449AC}"/>
    <dgm:cxn modelId="{09F00893-0294-46F8-B068-5BD86AD55C79}" type="presOf" srcId="{E31003F3-29B0-4E6F-AD5C-A19C7CA342D1}" destId="{A69A4F6E-B646-402C-81DC-81EC062893A3}" srcOrd="0" destOrd="0" presId="urn:microsoft.com/office/officeart/2005/8/layout/matrix1"/>
    <dgm:cxn modelId="{D9DD63D4-A4EC-4A25-93C4-4A716F4CB05D}" type="presOf" srcId="{99F676BB-7656-4185-A0A7-A8EAC428B1F5}" destId="{66478B4A-362F-467A-BC2C-419DA96ADB01}" srcOrd="0" destOrd="0" presId="urn:microsoft.com/office/officeart/2005/8/layout/matrix1"/>
    <dgm:cxn modelId="{3668EBDF-164A-4CF5-82AC-D59859A214F1}" type="presOf" srcId="{A163B6F9-CDA8-4FB9-AD0A-0F95E42BD365}" destId="{B8C5D6A5-8747-46D0-BA32-9FBAAC63F6C9}" srcOrd="1" destOrd="0" presId="urn:microsoft.com/office/officeart/2005/8/layout/matrix1"/>
    <dgm:cxn modelId="{2956B0E8-0B9B-4FD8-8A47-371375237EA7}" type="presOf" srcId="{C3BF8AD9-1FD1-4484-ADF6-53F1661CCDF3}" destId="{35BEA438-C79F-4CA2-BE88-1EF4BCC0FFA6}" srcOrd="1" destOrd="0" presId="urn:microsoft.com/office/officeart/2005/8/layout/matrix1"/>
    <dgm:cxn modelId="{126D88E9-2D92-49B4-9D48-C86547144028}" srcId="{D80EE1E9-FCC0-4489-8471-6CF4925898F1}" destId="{85482336-F1B4-4461-A87B-2F234AA7FAEC}" srcOrd="5" destOrd="0" parTransId="{7E775477-B5BC-4979-8FA3-E295A0B8EE84}" sibTransId="{F6F6E2A8-451C-40BB-A883-1FCBE8413E87}"/>
    <dgm:cxn modelId="{324965EB-122C-4859-BA74-3ABCD4521940}" type="presOf" srcId="{C3BF8AD9-1FD1-4484-ADF6-53F1661CCDF3}" destId="{BA2D1AD5-B50A-48BA-8C48-DAC4BB4E731A}" srcOrd="0" destOrd="0" presId="urn:microsoft.com/office/officeart/2005/8/layout/matrix1"/>
    <dgm:cxn modelId="{2D53ACF0-07FD-4CE1-9D65-1A5BCE42D8BA}" srcId="{D80EE1E9-FCC0-4489-8471-6CF4925898F1}" destId="{611AC85A-E6F3-49E2-88C5-91E4671B798E}" srcOrd="4" destOrd="0" parTransId="{EB5BB059-C7DC-4FBE-A195-F50296E34DD2}" sibTransId="{DE820B41-3EBD-45E1-83B9-3D2C8B59A4AB}"/>
    <dgm:cxn modelId="{EF71A308-FF02-476C-95C6-0A045267234A}" type="presParOf" srcId="{F99E262C-79DA-4DBC-8FAD-0C70754D77DF}" destId="{C840886A-5BBF-4495-8FA4-FF37A271832C}" srcOrd="0" destOrd="0" presId="urn:microsoft.com/office/officeart/2005/8/layout/matrix1"/>
    <dgm:cxn modelId="{50C427F2-FEDB-47F9-B6EF-2106BACE178C}" type="presParOf" srcId="{C840886A-5BBF-4495-8FA4-FF37A271832C}" destId="{66478B4A-362F-467A-BC2C-419DA96ADB01}" srcOrd="0" destOrd="0" presId="urn:microsoft.com/office/officeart/2005/8/layout/matrix1"/>
    <dgm:cxn modelId="{8AD8737F-282D-4B7F-9C44-A604B3BFB066}" type="presParOf" srcId="{C840886A-5BBF-4495-8FA4-FF37A271832C}" destId="{873636E6-9BF5-408F-8B94-34000ADB83A2}" srcOrd="1" destOrd="0" presId="urn:microsoft.com/office/officeart/2005/8/layout/matrix1"/>
    <dgm:cxn modelId="{20B5DDCA-74F7-4A31-939F-C39C17CB12C6}" type="presParOf" srcId="{C840886A-5BBF-4495-8FA4-FF37A271832C}" destId="{BA2D1AD5-B50A-48BA-8C48-DAC4BB4E731A}" srcOrd="2" destOrd="0" presId="urn:microsoft.com/office/officeart/2005/8/layout/matrix1"/>
    <dgm:cxn modelId="{426CE423-0226-42D8-8FD9-EF3DB395A7A8}" type="presParOf" srcId="{C840886A-5BBF-4495-8FA4-FF37A271832C}" destId="{35BEA438-C79F-4CA2-BE88-1EF4BCC0FFA6}" srcOrd="3" destOrd="0" presId="urn:microsoft.com/office/officeart/2005/8/layout/matrix1"/>
    <dgm:cxn modelId="{71320C66-3131-4D26-AEAB-9BAFFFFCC6DC}" type="presParOf" srcId="{C840886A-5BBF-4495-8FA4-FF37A271832C}" destId="{EC74776E-0F00-4C85-A55E-8BEE6B6CBA2C}" srcOrd="4" destOrd="0" presId="urn:microsoft.com/office/officeart/2005/8/layout/matrix1"/>
    <dgm:cxn modelId="{0249B9C2-52F5-40C2-97FF-31A478AA5AE5}" type="presParOf" srcId="{C840886A-5BBF-4495-8FA4-FF37A271832C}" destId="{B8C5D6A5-8747-46D0-BA32-9FBAAC63F6C9}" srcOrd="5" destOrd="0" presId="urn:microsoft.com/office/officeart/2005/8/layout/matrix1"/>
    <dgm:cxn modelId="{545007C5-2E61-4E46-861C-C471044CCF86}" type="presParOf" srcId="{C840886A-5BBF-4495-8FA4-FF37A271832C}" destId="{A69A4F6E-B646-402C-81DC-81EC062893A3}" srcOrd="6" destOrd="0" presId="urn:microsoft.com/office/officeart/2005/8/layout/matrix1"/>
    <dgm:cxn modelId="{1AB62FF9-4557-4D1B-B111-5E29BF1D28A7}" type="presParOf" srcId="{C840886A-5BBF-4495-8FA4-FF37A271832C}" destId="{C87D0B32-56E5-4816-9EB7-E117CC7D32AB}" srcOrd="7" destOrd="0" presId="urn:microsoft.com/office/officeart/2005/8/layout/matrix1"/>
    <dgm:cxn modelId="{3A8DF625-B55C-4679-88E0-B5D054D11336}" type="presParOf" srcId="{F99E262C-79DA-4DBC-8FAD-0C70754D77DF}" destId="{DD868E80-DEC4-41D9-BB7E-08818E87827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78B4A-362F-467A-BC2C-419DA96ADB01}">
      <dsp:nvSpPr>
        <dsp:cNvPr id="0" name=""/>
        <dsp:cNvSpPr/>
      </dsp:nvSpPr>
      <dsp:spPr>
        <a:xfrm rot="16200000">
          <a:off x="1236771" y="-1236771"/>
          <a:ext cx="1984156" cy="44577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de-DE" sz="1900" b="1" u="none" kern="1200" dirty="0"/>
            <a:t>Webseite (Neu)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de-DE" sz="1900" kern="1200" dirty="0"/>
            <a:t>zur Vernetzung und Information, sowie Unterstützung der </a:t>
          </a:r>
          <a:r>
            <a:rPr lang="de-DE" sz="1900" u="sng" kern="1200" dirty="0"/>
            <a:t>Pressearbeit.</a:t>
          </a:r>
          <a:endParaRPr lang="de-DE" sz="1900" kern="1200" dirty="0"/>
        </a:p>
      </dsp:txBody>
      <dsp:txXfrm rot="5400000">
        <a:off x="0" y="0"/>
        <a:ext cx="4457700" cy="1488117"/>
      </dsp:txXfrm>
    </dsp:sp>
    <dsp:sp modelId="{BA2D1AD5-B50A-48BA-8C48-DAC4BB4E731A}">
      <dsp:nvSpPr>
        <dsp:cNvPr id="0" name=""/>
        <dsp:cNvSpPr/>
      </dsp:nvSpPr>
      <dsp:spPr>
        <a:xfrm>
          <a:off x="4457700" y="0"/>
          <a:ext cx="4457700" cy="1984156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b="1" kern="1200" dirty="0"/>
            <a:t>Beratung und Informationen, Vernetzung </a:t>
          </a:r>
          <a:r>
            <a:rPr lang="de-DE" sz="1900" b="0" kern="1200" dirty="0"/>
            <a:t>Mitwirkungsmöglichkeiten und psychosoziale Hilfsangebote.</a:t>
          </a:r>
        </a:p>
      </dsp:txBody>
      <dsp:txXfrm>
        <a:off x="4457700" y="0"/>
        <a:ext cx="4457700" cy="1488117"/>
      </dsp:txXfrm>
    </dsp:sp>
    <dsp:sp modelId="{EC74776E-0F00-4C85-A55E-8BEE6B6CBA2C}">
      <dsp:nvSpPr>
        <dsp:cNvPr id="0" name=""/>
        <dsp:cNvSpPr/>
      </dsp:nvSpPr>
      <dsp:spPr>
        <a:xfrm rot="10800000">
          <a:off x="0" y="1984156"/>
          <a:ext cx="4457700" cy="1984156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b="1" kern="1200" dirty="0"/>
            <a:t>Finanzierung des Bundeskongress und die Anschubfinanzierung für die Forschung </a:t>
          </a:r>
          <a:endParaRPr lang="de-DE" sz="1900" kern="1200" dirty="0"/>
        </a:p>
      </dsp:txBody>
      <dsp:txXfrm rot="10800000">
        <a:off x="0" y="2480195"/>
        <a:ext cx="4457700" cy="1488117"/>
      </dsp:txXfrm>
    </dsp:sp>
    <dsp:sp modelId="{A69A4F6E-B646-402C-81DC-81EC062893A3}">
      <dsp:nvSpPr>
        <dsp:cNvPr id="0" name=""/>
        <dsp:cNvSpPr/>
      </dsp:nvSpPr>
      <dsp:spPr>
        <a:xfrm rot="5400000">
          <a:off x="5694471" y="747384"/>
          <a:ext cx="1984156" cy="44577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u="none" kern="1200" dirty="0"/>
            <a:t>Dokumentationszentrum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 </a:t>
          </a:r>
          <a:r>
            <a:rPr lang="de-DE" sz="1600" kern="1200" dirty="0"/>
            <a:t>(digital und analog als Archiv) Sammlung und Zugänglichmachung von Forschungsergebnissen, Selbstzeugnissen und Quellen unter </a:t>
          </a:r>
          <a:r>
            <a:rPr lang="de-DE" sz="1600" kern="1200"/>
            <a:t>Beachtung der DSGVO</a:t>
          </a:r>
          <a:endParaRPr lang="de-DE" sz="1600" kern="1200" dirty="0"/>
        </a:p>
      </dsp:txBody>
      <dsp:txXfrm rot="-5400000">
        <a:off x="4457700" y="2480195"/>
        <a:ext cx="4457700" cy="1488117"/>
      </dsp:txXfrm>
    </dsp:sp>
    <dsp:sp modelId="{DD868E80-DEC4-41D9-BB7E-08818E878270}">
      <dsp:nvSpPr>
        <dsp:cNvPr id="0" name=""/>
        <dsp:cNvSpPr/>
      </dsp:nvSpPr>
      <dsp:spPr>
        <a:xfrm>
          <a:off x="3120390" y="1488117"/>
          <a:ext cx="2674620" cy="992078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/>
            <a:t>Zentrale Anlaufstelle</a:t>
          </a:r>
        </a:p>
      </dsp:txBody>
      <dsp:txXfrm>
        <a:off x="3168819" y="1536546"/>
        <a:ext cx="2577762" cy="895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59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0799" y="0"/>
            <a:ext cx="2984183" cy="50259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F0FBE4CE-8F54-4D9B-9065-A9E12B6B3189}" type="datetimeFigureOut">
              <a:rPr lang="de-DE" smtClean="0"/>
              <a:t>28.11.2025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7100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658" y="4820741"/>
            <a:ext cx="5509260" cy="3944243"/>
          </a:xfrm>
          <a:prstGeom prst="rect">
            <a:avLst/>
          </a:prstGeom>
        </p:spPr>
        <p:txBody>
          <a:bodyPr vert="horz" lIns="96588" tIns="48294" rIns="96588" bIns="48294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4531"/>
            <a:ext cx="2984183" cy="502595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0799" y="9514531"/>
            <a:ext cx="2984183" cy="502595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F4FD6462-967F-43C6-8FD8-A679A9D045F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631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27.Nov. 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Copyright: Initiative Verschickungskinder e.V.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58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27.Nov. 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Copyright: Initiative Verschickungskinder e.V.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23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27.Nov. 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Copyright: Initiative Verschickungskinder e.V.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7647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27.Nov. 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Copyright: Initiative Verschickungskinder e.V.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07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27.Nov. 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Copyright: Initiative Verschickungskinder e.V.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4389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27.Nov. 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Copyright: Initiative Verschickungskinder e.V.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51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27.Nov. 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Copyright: Initiative Verschickungskinder e.V.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69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27.Nov. 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Copyright: Initiative Verschickungskinder e.V.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76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27.Nov. 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Copyright: Initiative Verschickungskinder e.V.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5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27.Nov. 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Copyright: Initiative Verschickungskinder e.V.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27.Nov. 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Copyright: Initiative Verschickungskinder e.V.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73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27.Nov. 2025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Copyright: Initiative Verschickungskinder e.V.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7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27.Nov. 2025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Copyright: Initiative Verschickungskinder e.V.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6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27.Nov.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Copyright: Initiative Verschickungskinder e.V.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49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27.Nov. 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Copyright: Initiative Verschickungskinder e.V.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118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27.Nov. 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Copyright: Initiative Verschickungskinder e.V.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2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27.Nov. 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Copyright: Initiative Verschickungskinder e.V.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8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erschickungsheime.de/initiative-verschickungskinder-e-v" TargetMode="External"/><Relationship Id="rId2" Type="http://schemas.openxmlformats.org/officeDocument/2006/relationships/hyperlink" Target="mailto:Vereinsvorsitz-01@verschickungsheime.de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eg"/><Relationship Id="rId5" Type="http://schemas.openxmlformats.org/officeDocument/2006/relationships/image" Target="../media/image8.png"/><Relationship Id="rId4" Type="http://schemas.openxmlformats.org/officeDocument/2006/relationships/hyperlink" Target="https://www.heim-weg.de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548AB-FA4C-159E-AEEE-57896FDAF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C371AA-6AC9-88CD-7491-E16F6AFB3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182" y="70378"/>
            <a:ext cx="5706630" cy="2516957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de-DE" sz="4400" b="1" dirty="0"/>
              <a:t>Initiative Verschickungskinder</a:t>
            </a:r>
            <a:br>
              <a:rPr lang="de-DE" b="1" dirty="0"/>
            </a:br>
            <a:br>
              <a:rPr lang="de-DE" dirty="0"/>
            </a:br>
            <a:r>
              <a:rPr lang="de-DE" dirty="0"/>
              <a:t> HERZLICH WILLKOMMEN!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A293BD3-858B-2270-D58A-7E36AFF62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27.Nov. 2025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C2BAE6-D6D6-CA6D-DBCF-487E6791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Copyright: Initiative Verschickungskinder e.V.</a:t>
            </a:r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83D60A6-076E-D273-9E5F-46728C789ECE}"/>
              </a:ext>
            </a:extLst>
          </p:cNvPr>
          <p:cNvSpPr txBox="1"/>
          <p:nvPr/>
        </p:nvSpPr>
        <p:spPr>
          <a:xfrm>
            <a:off x="10037135" y="1124153"/>
            <a:ext cx="2154865" cy="1384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de-DE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Infos zum Verein und Mitglied werden</a:t>
            </a:r>
            <a:endParaRPr lang="de-DE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458AE05-C6E6-1C96-E6B7-78AF31BB6A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765" y="26108"/>
            <a:ext cx="2645064" cy="264506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5C3E5DF-7CB5-73FF-57EE-EAFD2B5FAA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182" y="2866952"/>
            <a:ext cx="10884441" cy="3829761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AC17C0-EB06-4C73-9629-4249703E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438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5168161-C77C-B4EB-7756-A488496E0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91F139E-85B4-0B37-CC5E-C7886122F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2188" y="302313"/>
            <a:ext cx="10231948" cy="62384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800" dirty="0"/>
              <a:t>Ideen für </a:t>
            </a:r>
            <a:r>
              <a:rPr lang="de-DE" sz="2800" b="1" dirty="0"/>
              <a:t>ANBINDUNG </a:t>
            </a:r>
            <a:r>
              <a:rPr lang="de-DE" sz="2800" dirty="0"/>
              <a:t>der </a:t>
            </a:r>
            <a:r>
              <a:rPr lang="de-DE" sz="2800" b="1" dirty="0"/>
              <a:t>zentralen Anlaufstelle auf Bundesebene: </a:t>
            </a:r>
          </a:p>
          <a:p>
            <a:pPr marL="571500" indent="-571500">
              <a:buFont typeface="+mj-lt"/>
              <a:buAutoNum type="romanUcPeriod"/>
            </a:pPr>
            <a:r>
              <a:rPr lang="de-DE" sz="2000" dirty="0"/>
              <a:t>Anbindung an VORHANDENE Strukturen des Bundes, wo möglich</a:t>
            </a:r>
          </a:p>
          <a:p>
            <a:pPr marL="571500" indent="-571500">
              <a:buAutoNum type="romanUcPeriod"/>
            </a:pPr>
            <a:r>
              <a:rPr lang="de-DE" sz="2000" dirty="0"/>
              <a:t>Nutzen von VORHANDENEN Räumlichkeiten, Infrastruktur, sowie ggf. von Personal für die Bundesanlaufstelle inklusive des Dokumentationszentrums.</a:t>
            </a:r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dirty="0"/>
              <a:t>Abschätzung der möglichen </a:t>
            </a:r>
            <a:r>
              <a:rPr lang="de-DE" sz="2800" b="1" dirty="0"/>
              <a:t>KOSTEN</a:t>
            </a:r>
            <a:r>
              <a:rPr lang="de-DE" sz="2800" dirty="0"/>
              <a:t> für eine Finanzierung auf </a:t>
            </a:r>
            <a:r>
              <a:rPr lang="de-DE" sz="2800" b="1" dirty="0"/>
              <a:t>Bundesebene</a:t>
            </a:r>
            <a:endParaRPr lang="de-DE" sz="2000" b="1" dirty="0"/>
          </a:p>
          <a:p>
            <a:pPr marL="571500" indent="-571500">
              <a:buFont typeface="+mj-lt"/>
              <a:buAutoNum type="romanUcPeriod"/>
            </a:pPr>
            <a:r>
              <a:rPr lang="de-DE" sz="2000" b="1" dirty="0"/>
              <a:t>ca. 100.000€ im Jahr 2025 =&gt; Übertrag in Jahr 2026</a:t>
            </a:r>
          </a:p>
          <a:p>
            <a:pPr marL="571500" indent="-571500">
              <a:buFont typeface="+mj-lt"/>
              <a:buAutoNum type="romanUcPeriod"/>
            </a:pPr>
            <a:r>
              <a:rPr lang="de-DE" sz="2000" b="1" dirty="0"/>
              <a:t>ca. 480.000€ im Jahr 2026</a:t>
            </a:r>
          </a:p>
          <a:p>
            <a:pPr marL="571500" indent="-571500">
              <a:buFont typeface="+mj-lt"/>
              <a:buAutoNum type="romanUcPeriod"/>
            </a:pPr>
            <a:r>
              <a:rPr lang="de-DE" sz="2000" b="1" dirty="0"/>
              <a:t>ca. 520.000€ fortlaufend pro Jahr + Kosten Räumlichkeiten etc. (abhängig, wo angegliedert)</a:t>
            </a:r>
          </a:p>
          <a:p>
            <a:pPr marL="0" indent="0">
              <a:buNone/>
            </a:pPr>
            <a:r>
              <a:rPr lang="de-DE" dirty="0"/>
              <a:t>Anmerkungen: Nicht enthalten sind wissenschaftliche Forschungsvorhaben. Die o.g. Kostenabschätzung verringert sich, falls vorhandene Strukturen genutzt werden können.</a:t>
            </a:r>
          </a:p>
          <a:p>
            <a:pPr marL="571500" indent="-571500">
              <a:buFont typeface="+mj-lt"/>
              <a:buAutoNum type="romanUcPeriod"/>
            </a:pPr>
            <a:endParaRPr lang="de-DE" sz="2400" b="1" dirty="0"/>
          </a:p>
          <a:p>
            <a:pPr marL="571500" indent="-571500">
              <a:buFont typeface="+mj-lt"/>
              <a:buAutoNum type="romanUcPeriod"/>
            </a:pPr>
            <a:endParaRPr lang="de-DE" sz="2400" b="1" dirty="0"/>
          </a:p>
          <a:p>
            <a:pPr marL="0" indent="0">
              <a:buNone/>
            </a:pPr>
            <a:endParaRPr lang="de-DE" sz="2400" b="1" dirty="0"/>
          </a:p>
          <a:p>
            <a:pPr marL="514350" indent="-514350">
              <a:buFont typeface="+mj-lt"/>
              <a:buAutoNum type="arabicPeriod"/>
            </a:pPr>
            <a:endParaRPr lang="de-DE" sz="2000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DAE1C8C-5F5A-6350-4617-10A882590F21}"/>
              </a:ext>
            </a:extLst>
          </p:cNvPr>
          <p:cNvCxnSpPr>
            <a:cxnSpLocks/>
          </p:cNvCxnSpPr>
          <p:nvPr/>
        </p:nvCxnSpPr>
        <p:spPr>
          <a:xfrm>
            <a:off x="1127448" y="2721733"/>
            <a:ext cx="1097062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2EE3994-F1D9-69FF-3DE0-E90E4BE4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27.Nov. 2025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36A963-F7F8-94A0-2BB3-97EAC804A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Copyright: Initiative Verschickungskinder e.V.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37F6AE-5457-1F1D-1ABC-13E1B6057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235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6419931-1B73-605E-CB89-59DFBCDB4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3F92DC0-49B7-FF09-815E-2C07FCF56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873" y="69043"/>
            <a:ext cx="10297263" cy="62384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800" dirty="0"/>
              <a:t>Ideen für </a:t>
            </a:r>
            <a:r>
              <a:rPr lang="de-DE" sz="2800" b="1" dirty="0"/>
              <a:t>BESETZUNG (Personal)</a:t>
            </a:r>
            <a:r>
              <a:rPr lang="de-DE" sz="2800" dirty="0"/>
              <a:t> und Aufgaben der </a:t>
            </a:r>
            <a:r>
              <a:rPr lang="de-DE" sz="2800" b="1" dirty="0"/>
              <a:t>zentralen Anlaufstelle auf Bundesebene: </a:t>
            </a:r>
          </a:p>
          <a:p>
            <a:pPr marL="0" indent="0">
              <a:buNone/>
            </a:pPr>
            <a:r>
              <a:rPr lang="de-DE" sz="2400" b="1" u="sng" dirty="0">
                <a:solidFill>
                  <a:srgbClr val="FF0000"/>
                </a:solidFill>
              </a:rPr>
              <a:t>I. bis zu 9x Stellen (Vollzeit)</a:t>
            </a:r>
          </a:p>
          <a:p>
            <a:pPr marL="571500" indent="-571500">
              <a:buFont typeface="+mj-lt"/>
              <a:buAutoNum type="arabicPeriod"/>
            </a:pPr>
            <a:r>
              <a:rPr lang="de-DE" sz="2000" b="1" dirty="0"/>
              <a:t>Ein Geschäftsführer: in, Zwei Wissenschaftliche Stellen, Zwei Psychosoziale Stellen, Vier Büro Stellen</a:t>
            </a:r>
          </a:p>
          <a:p>
            <a:pPr marL="571500" indent="-571500">
              <a:buAutoNum type="arabicPeriod"/>
            </a:pPr>
            <a:r>
              <a:rPr lang="de-DE" sz="2000" b="1" dirty="0"/>
              <a:t>Aufgaben:</a:t>
            </a:r>
            <a:r>
              <a:rPr lang="de-DE" sz="2000" dirty="0"/>
              <a:t> </a:t>
            </a:r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de-DE" sz="2000" dirty="0"/>
              <a:t>Unterstützung wissenschaftlicher Verbundvorhaben und der Arbeit der Recherchegruppen und Bürgerforschung</a:t>
            </a:r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de-DE" sz="2000" dirty="0"/>
              <a:t>Telefon- und Persönliche Fachberatung</a:t>
            </a:r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de-DE" sz="2000" dirty="0"/>
              <a:t>Webseitenerstellung,- pflege und Koordination</a:t>
            </a:r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de-DE" sz="2000" dirty="0"/>
              <a:t>Koordinationsaufgaben, Planung von Events wie z.B. Begegnungstage, Seminare und Workshops</a:t>
            </a:r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de-DE" sz="2000" dirty="0"/>
              <a:t>Pressearbeit, allgemeine Büroarbeit</a:t>
            </a:r>
          </a:p>
          <a:p>
            <a:pPr marL="571500" indent="-571500">
              <a:buAutoNum type="arabicPeriod"/>
            </a:pPr>
            <a:r>
              <a:rPr lang="de-DE" sz="2000" b="1" dirty="0"/>
              <a:t>Führen des Dokumentationszentrum auf Bundesebene </a:t>
            </a:r>
            <a:endParaRPr lang="de-DE" sz="2400" b="1" dirty="0"/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de-DE" sz="2000" dirty="0"/>
              <a:t>Aufbaues, Archivierung, Pflege und Beantworten von Anfragen.</a:t>
            </a:r>
            <a:endParaRPr lang="de-DE" sz="18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88F32E5-CA88-F779-0E85-D53CE07B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27.Nov. 2025</a:t>
            </a: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333DE50-7E36-D065-A79C-C5B5E8923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Copyright: Initiative Verschickungskinder e.V.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C9A1C6-42B4-B31D-14B9-5D2BDC259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30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8BE9B23-4110-4DAE-EE42-76E1C746A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C21A2AC-9D68-E8F3-ACB3-B76C849A3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4865" y="302313"/>
            <a:ext cx="10269271" cy="62384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800" dirty="0"/>
              <a:t>Aufgaben der </a:t>
            </a:r>
            <a:r>
              <a:rPr lang="de-DE" sz="2800" b="1" dirty="0"/>
              <a:t>zentralen Anlaufstelle auf Bundesebene: </a:t>
            </a:r>
          </a:p>
          <a:p>
            <a:pPr marL="514350" indent="-514350">
              <a:buFont typeface="+mj-lt"/>
              <a:buAutoNum type="arabicPeriod"/>
            </a:pPr>
            <a:endParaRPr lang="de-DE" sz="2000" u="sng" dirty="0"/>
          </a:p>
          <a:p>
            <a:pPr marL="514350" indent="-514350">
              <a:buFont typeface="+mj-lt"/>
              <a:buAutoNum type="arabicPeriod"/>
            </a:pPr>
            <a:r>
              <a:rPr lang="de-DE" sz="2000" u="sng" dirty="0"/>
              <a:t>Eine Anlaufstelle für Betroffene</a:t>
            </a:r>
            <a:r>
              <a:rPr lang="de-DE" sz="2000" dirty="0"/>
              <a:t>: </a:t>
            </a:r>
            <a:r>
              <a:rPr lang="de-DE" sz="2000" b="1" dirty="0"/>
              <a:t>Beratung und Informationen, Vernetzung, Mitwirkungsmöglichkeiten und psychosoziale Hilfsangebote.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000" u="sng" dirty="0"/>
              <a:t>Webseite </a:t>
            </a:r>
            <a:r>
              <a:rPr lang="de-DE" sz="2000" dirty="0"/>
              <a:t>zur Vernetzung und Information, sowie Unterstützung der </a:t>
            </a:r>
            <a:r>
              <a:rPr lang="de-DE" sz="2000" u="sng" dirty="0"/>
              <a:t>Pressearbeit.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000" u="sng" dirty="0"/>
              <a:t>Veranstaltungen und Kongresse:</a:t>
            </a:r>
            <a:r>
              <a:rPr lang="de-DE" sz="2000" dirty="0"/>
              <a:t> Planung und Koordination von Veranstaltungen, wie z.B. Jahreskongress, Begegnungstage, Seminare und Workshops für Bürgerforschende.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000" u="sng" dirty="0"/>
              <a:t>Dokumentationszentrum:</a:t>
            </a:r>
            <a:r>
              <a:rPr lang="de-DE" sz="2000" dirty="0"/>
              <a:t> (digital und analog als Archiv) Sammlung und Zugänglichmachung von Forschungsergebnissen, Selbstzeugnissen und Quellen unter Beachtung der DSGVO.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000" u="sng" dirty="0"/>
              <a:t>Unterstützung und Begleitung von Forschungsvorhaben</a:t>
            </a:r>
            <a:r>
              <a:rPr lang="de-DE" sz="2000" dirty="0"/>
              <a:t> von Bürgerforschungsgruppen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000" u="sng" dirty="0"/>
              <a:t>Vernetzung mit Hochschulen </a:t>
            </a:r>
            <a:r>
              <a:rPr lang="de-DE" sz="2000" dirty="0"/>
              <a:t>und wissenschaftlichen Einrichtungen sowie Auftragsforschung seitens der Träger-Einrichtungen ermöglichen.</a:t>
            </a:r>
          </a:p>
          <a:p>
            <a:pPr marL="514350" indent="-514350">
              <a:buFont typeface="+mj-lt"/>
              <a:buAutoNum type="arabicPeriod"/>
            </a:pPr>
            <a:endParaRPr lang="de-DE" sz="22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C36F568-B88A-3C27-7863-C1E11E9CD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27.Nov. 2025</a:t>
            </a: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6F4E9A1-975D-04F1-3A65-BB6D56BD8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Copyright: Initiative Verschickungskinder e.V.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B10BF1-D3CF-21E2-3440-08FD4BAD0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1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42A5056-4565-C302-3ECE-67A5B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188" y="685800"/>
            <a:ext cx="10263672" cy="835090"/>
          </a:xfrm>
        </p:spPr>
        <p:txBody>
          <a:bodyPr>
            <a:noAutofit/>
          </a:bodyPr>
          <a:lstStyle/>
          <a:p>
            <a:r>
              <a:rPr lang="de-DE" sz="2800" b="1" dirty="0"/>
              <a:t>Abschätzung der möglichen KOSTEN für eine Finanzierung auf Bundesebene: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3784A1-FB69-D454-D333-B3F3F2F1F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2611" y="1875454"/>
            <a:ext cx="9035283" cy="3909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>
                <a:solidFill>
                  <a:srgbClr val="FF0000"/>
                </a:solidFill>
              </a:rPr>
              <a:t>II. + III. Laufende (jährlich) und Einmalige Kosten</a:t>
            </a:r>
          </a:p>
          <a:p>
            <a:pPr marL="1028700" lvl="1" indent="-571500">
              <a:buFont typeface="+mj-lt"/>
              <a:buAutoNum type="arabicPeriod"/>
            </a:pPr>
            <a:r>
              <a:rPr lang="de-DE" sz="2000" dirty="0"/>
              <a:t>Anmietung Büro Geschäftsstelle (Bundesverein)</a:t>
            </a:r>
          </a:p>
          <a:p>
            <a:pPr marL="1028700" lvl="1" indent="-571500">
              <a:buFont typeface="+mj-lt"/>
              <a:buAutoNum type="arabicPeriod"/>
            </a:pPr>
            <a:r>
              <a:rPr lang="de-DE" sz="2000" dirty="0"/>
              <a:t>Dokumentationszentrum auf Bundesebene inklusive Aufbaues, Archivierung, Pflege und Beantworten von Anfragen</a:t>
            </a:r>
          </a:p>
          <a:p>
            <a:pPr marL="1028700" lvl="1" indent="-571500">
              <a:buFont typeface="+mj-lt"/>
              <a:buAutoNum type="arabicPeriod"/>
            </a:pPr>
            <a:r>
              <a:rPr lang="de-DE" sz="2000" dirty="0"/>
              <a:t>Unterstützung wissenschaftlicher Verbundvorhaben und der Arbeit der Recherchegruppen und Bürgerforschung </a:t>
            </a:r>
          </a:p>
          <a:p>
            <a:pPr marL="1028700" lvl="1" indent="-571500">
              <a:buFont typeface="+mj-lt"/>
              <a:buAutoNum type="arabicPeriod"/>
            </a:pPr>
            <a:r>
              <a:rPr lang="de-DE" sz="2000" dirty="0"/>
              <a:t>Veranstaltung des Bundeskongresses, Begegnungstage, Seminare, Workshops der Initiative</a:t>
            </a:r>
          </a:p>
          <a:p>
            <a:pPr marL="1028700" lvl="1" indent="-571500">
              <a:buFont typeface="+mj-lt"/>
              <a:buAutoNum type="arabicPeriod"/>
            </a:pPr>
            <a:r>
              <a:rPr lang="de-DE" sz="2000" dirty="0"/>
              <a:t>Aufbau und Pflege einer neuen Webseite der Initiative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0F4548-6829-3AE0-FB77-6855FB864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27.Nov. 2025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D7477F-A78F-3736-3E52-763FF08F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Copyright: Initiative Verschickungskinder e.V.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26E54D-7A88-2B0F-C697-C3B714A4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14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37F88-E072-4E69-A429-0A18B0B3A4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Kaffeepause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AD0E95C-2F13-4C2D-B7E7-BCD62C2ED7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Es geht weiter um 16:45 Uhr</a:t>
            </a:r>
          </a:p>
        </p:txBody>
      </p:sp>
    </p:spTree>
    <p:extLst>
      <p:ext uri="{BB962C8B-B14F-4D97-AF65-F5344CB8AC3E}">
        <p14:creationId xmlns:p14="http://schemas.microsoft.com/office/powerpoint/2010/main" val="1922160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1E731-6203-17BB-A450-C372F1C09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2A0E4B-0B34-A4B1-C255-C6679BA31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2" y="1681868"/>
            <a:ext cx="6006983" cy="1646342"/>
          </a:xfrm>
        </p:spPr>
        <p:txBody>
          <a:bodyPr>
            <a:normAutofit fontScale="90000"/>
          </a:bodyPr>
          <a:lstStyle/>
          <a:p>
            <a:r>
              <a:rPr lang="de-DE" sz="4000" b="1" dirty="0"/>
              <a:t>Initiative Verschickungskinder e.V.</a:t>
            </a:r>
            <a:br>
              <a:rPr lang="de-DE" sz="4000" dirty="0"/>
            </a:br>
            <a:r>
              <a:rPr lang="de-DE" sz="4000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B41DE95-4521-1134-1D96-AC10EB675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3472743"/>
            <a:ext cx="4959903" cy="2657694"/>
          </a:xfrm>
        </p:spPr>
        <p:txBody>
          <a:bodyPr>
            <a:normAutofit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Was erwarten wir von der Politik?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Bundeskongress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Bad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Wildungen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, </a:t>
            </a:r>
            <a:r>
              <a:rPr lang="en-US" sz="2600" b="1" dirty="0">
                <a:solidFill>
                  <a:prstClr val="black"/>
                </a:solidFill>
                <a:latin typeface="Franklin Gothic Book" panose="020B0503020102020204"/>
              </a:rPr>
              <a:t>November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2025 </a:t>
            </a:r>
          </a:p>
          <a:p>
            <a:endParaRPr lang="de-DE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0D94895-6E1F-B451-1C1B-B8CAF63CAC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01" y="249476"/>
            <a:ext cx="1516383" cy="146304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D962891-44C8-B61D-AE84-762DD25784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6195" y="249476"/>
            <a:ext cx="3595805" cy="605113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28790F4-56E4-FDD7-AB5A-1544BD315285}"/>
              </a:ext>
            </a:extLst>
          </p:cNvPr>
          <p:cNvSpPr/>
          <p:nvPr/>
        </p:nvSpPr>
        <p:spPr>
          <a:xfrm>
            <a:off x="9258300" y="4291445"/>
            <a:ext cx="2369127" cy="105987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026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3B772-D5EE-78D8-1425-17C5FB1F6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F8013F5-AB56-CB09-36FD-6FA1880EA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Was brauchen wir jetzt?</a:t>
            </a:r>
            <a:endParaRPr lang="de-DE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428750"/>
            <a:ext cx="10674220" cy="4972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600" b="1" i="1" u="sng" dirty="0"/>
              <a:t>Die Aufgabe ist „Ehrenamtlich“ bundesweit NICHT zu bewältigen!</a:t>
            </a:r>
          </a:p>
          <a:p>
            <a:pPr marL="514350" indent="-514350">
              <a:buFont typeface="+mj-lt"/>
              <a:buAutoNum type="arabicPeriod"/>
            </a:pPr>
            <a:endParaRPr lang="de-DE" sz="2400" b="1" dirty="0"/>
          </a:p>
          <a:p>
            <a:pPr marL="514350" indent="-514350">
              <a:buFont typeface="+mj-lt"/>
              <a:buAutoNum type="arabicPeriod"/>
            </a:pPr>
            <a:r>
              <a:rPr lang="de-DE" sz="2400" b="1" dirty="0"/>
              <a:t>Klärung der Zuständigkeit </a:t>
            </a:r>
            <a:r>
              <a:rPr lang="de-DE" sz="2400" dirty="0"/>
              <a:t>- Welcher Ausschuss ist politisch und moralisch verantwortlich?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sz="2400" b="1" dirty="0">
                <a:highlight>
                  <a:srgbClr val="FFFF00"/>
                </a:highlight>
                <a:sym typeface="Wingdings" panose="05000000000000000000" pitchFamily="2" charset="2"/>
              </a:rPr>
              <a:t>FAMILIENAUSSCHUSS ist „unser“ Ansprechpartner, und somit die Familienministerin Karin Prien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sz="2400" b="1" dirty="0">
                <a:highlight>
                  <a:srgbClr val="FFFF00"/>
                </a:highlight>
                <a:sym typeface="Wingdings" panose="05000000000000000000" pitchFamily="2" charset="2"/>
              </a:rPr>
              <a:t>HAUSHALTSAUSSCHUSS ist „unser“ Ansprechpartner für die finanziellen Mittel</a:t>
            </a:r>
            <a:endParaRPr lang="de-DE" sz="2400" b="1" dirty="0">
              <a:highlight>
                <a:srgbClr val="FFFF00"/>
              </a:highlight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de-DE" sz="2800" b="1" dirty="0"/>
              <a:t>Entwicklung eines KONZEPTPAPIERS zur Einrichtung einer zentralen Anlaufstelle auf Bundesebene </a:t>
            </a:r>
            <a:r>
              <a:rPr lang="de-DE" sz="2800" dirty="0"/>
              <a:t>mit einer </a:t>
            </a:r>
            <a:r>
              <a:rPr lang="de-DE" sz="2800" b="1" dirty="0"/>
              <a:t>Finanzierung</a:t>
            </a:r>
            <a:r>
              <a:rPr lang="de-DE" sz="2800" dirty="0"/>
              <a:t> der Anlaufstelle auf Bundesebene.</a:t>
            </a:r>
            <a:r>
              <a:rPr lang="de-DE" sz="2800" b="1" dirty="0"/>
              <a:t> </a:t>
            </a:r>
          </a:p>
          <a:p>
            <a:endParaRPr lang="en-US" sz="2400" dirty="0"/>
          </a:p>
        </p:txBody>
      </p:sp>
      <p:pic>
        <p:nvPicPr>
          <p:cNvPr id="6" name="Grafik 7">
            <a:extLst>
              <a:ext uri="{FF2B5EF4-FFF2-40B4-BE49-F238E27FC236}">
                <a16:creationId xmlns:a16="http://schemas.microsoft.com/office/drawing/2014/main" id="{B040DB1E-2555-2CD8-6E47-AA4E357346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872" y="240902"/>
            <a:ext cx="1631373" cy="1087716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47DCDD-FA89-966B-7329-A0CF11DC8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27.Nov. 2025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E74BDC-DEF0-EAEE-32C3-795A502DF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Copyright: Initiative Verschickungskinder e.V.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075CFF1-36C0-2E0E-D14C-2B120D32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75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1E6E4-4E7A-297B-4BAB-BDD1B913E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6241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Eingang des Anliegens der VERSCHICKUNGSKINDER  in den Koalitionsvertrag der Bundesregierung 2025</a:t>
            </a:r>
            <a:br>
              <a:rPr lang="de-DE" b="1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D4B7E8-F1AE-6574-8FA3-DF9471D5B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375555"/>
            <a:ext cx="8915400" cy="3535667"/>
          </a:xfrm>
        </p:spPr>
        <p:txBody>
          <a:bodyPr>
            <a:normAutofit lnSpcReduction="10000"/>
          </a:bodyPr>
          <a:lstStyle/>
          <a:p>
            <a:r>
              <a:rPr lang="de-DE" b="1" dirty="0"/>
              <a:t>Unser Anliegen nun Eingang in den Koalitionsvertrag Ihrer Bundesregierung gefunden hat. In Zeile 3212f. heißt es:</a:t>
            </a:r>
          </a:p>
          <a:p>
            <a:r>
              <a:rPr lang="de-DE" b="1" dirty="0"/>
              <a:t>„</a:t>
            </a:r>
            <a:r>
              <a:rPr lang="de-DE" sz="2800" b="1" i="1" dirty="0"/>
              <a:t>Wir unterstützen die Aufarbeitung der Misshandlungen von Kindern bei Kuraufenthalten zwischen 1950 und 1990 durch die ‚Initiative Verschickungskinder‘.“</a:t>
            </a:r>
          </a:p>
          <a:p>
            <a:endParaRPr lang="de-DE" b="1" i="1" dirty="0"/>
          </a:p>
          <a:p>
            <a:r>
              <a:rPr lang="de-DE" sz="2400" b="1" i="1" dirty="0"/>
              <a:t>Es darf KEIN symbolisches Versprechen sein, wir legen Ihnen … konkrete Bitten ans Herz :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936EC0-9D98-4BCF-29AB-FBD521F23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27.Nov. 2025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B4E7DE-F0A3-39A3-D465-1542BCA57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Copyright: Initiative Verschickungskinder e.V.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FFA35A-E9D8-0BA5-A381-074DCE05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032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77728-DBE1-2ADF-6A31-A7AB44367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B3667C-92AB-01F9-7EE7-C5EB03467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6241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Es darf KEIN symbolisches Versprechen sein, wir legen Ihnen … konkrete Bitten ans Herz 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D2D2EF-DB80-81A3-4F73-A018CBF43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845" y="1905000"/>
            <a:ext cx="10266219" cy="3695923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de-DE" sz="2400" b="1" dirty="0"/>
              <a:t>Anfrage vom </a:t>
            </a:r>
            <a:r>
              <a:rPr lang="de-DE" sz="2400" b="1" u="sng" dirty="0"/>
              <a:t>11.Juni 2025 </a:t>
            </a:r>
            <a:r>
              <a:rPr lang="de-DE" sz="2400" b="1" dirty="0"/>
              <a:t>zum Gespräch im </a:t>
            </a:r>
            <a:r>
              <a:rPr lang="de-DE" sz="2400" b="1" dirty="0">
                <a:highlight>
                  <a:srgbClr val="FFFF00"/>
                </a:highlight>
              </a:rPr>
              <a:t>FAMILIEN-Ministerium</a:t>
            </a:r>
            <a:r>
              <a:rPr lang="de-DE" sz="2400" b="1" dirty="0"/>
              <a:t> nach der Sommerpause</a:t>
            </a:r>
          </a:p>
          <a:p>
            <a:pPr lvl="0">
              <a:buFont typeface="Wingdings" panose="05000000000000000000" pitchFamily="2" charset="2"/>
              <a:buChar char="à"/>
            </a:pPr>
            <a:r>
              <a:rPr lang="de-DE" sz="2400" b="1" dirty="0">
                <a:sym typeface="Wingdings" panose="05000000000000000000" pitchFamily="2" charset="2"/>
              </a:rPr>
              <a:t>Antwort vom </a:t>
            </a:r>
            <a:r>
              <a:rPr lang="de-DE" sz="2400" b="1" u="sng" dirty="0">
                <a:sym typeface="Wingdings" panose="05000000000000000000" pitchFamily="2" charset="2"/>
              </a:rPr>
              <a:t>14.Nov. 2025 Staatssekretärin  Dr. Petra Bahr </a:t>
            </a:r>
          </a:p>
          <a:p>
            <a:pPr marL="0" lvl="0" indent="0">
              <a:buNone/>
            </a:pPr>
            <a:r>
              <a:rPr lang="de-DE" sz="2400" b="1" dirty="0">
                <a:highlight>
                  <a:srgbClr val="FFFF00"/>
                </a:highlight>
              </a:rPr>
              <a:t>…ZITAT vorlesen …</a:t>
            </a:r>
          </a:p>
          <a:p>
            <a:pPr marL="0" lvl="0" indent="0">
              <a:buNone/>
            </a:pPr>
            <a:r>
              <a:rPr lang="de-DE" sz="2400" b="1" dirty="0">
                <a:highlight>
                  <a:srgbClr val="FFFF00"/>
                </a:highlight>
              </a:rPr>
              <a:t>… das Büro wird zeitnah zum Gespräch ins Bundesministerium für Bildung, Familie, Senioren, Frauen und Jugend (BMBFSFJ) einladen.</a:t>
            </a:r>
          </a:p>
          <a:p>
            <a:pPr marL="0" lvl="0" indent="0">
              <a:buNone/>
            </a:pPr>
            <a:endParaRPr lang="de-DE" sz="2400" b="1" dirty="0"/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3414BD-21E3-D644-26BC-61D2C9E352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09212" y="6130437"/>
            <a:ext cx="1298684" cy="370396"/>
          </a:xfrm>
        </p:spPr>
        <p:txBody>
          <a:bodyPr/>
          <a:lstStyle/>
          <a:p>
            <a:r>
              <a:rPr lang="de-DE"/>
              <a:t>27.Nov. 2025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27A492-88E2-7A21-D7F1-483B6A3EF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Copyright: Initiative Verschickungskinder e.V.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B0DE91-DA8D-42B1-CD19-773D4954E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9C0BEBD-7607-7AD1-739C-82EB483F6A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172" y="4560789"/>
            <a:ext cx="4359129" cy="20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76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36366-220F-A304-1D6C-C580E4E61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7BEF9-B6FE-8E98-228B-4DE3BD81F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582" y="280555"/>
            <a:ext cx="9651317" cy="1624445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… nach vielen Gesprächen, Telefonaten, Emails vom 1.Vorsitzenden mit den Mitgliedern des Haushaltsausschusses im Bundestag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23DF1B-555E-3627-074D-FFBB6CD54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582" y="1929561"/>
            <a:ext cx="9549245" cy="3695923"/>
          </a:xfrm>
        </p:spPr>
        <p:txBody>
          <a:bodyPr>
            <a:noAutofit/>
          </a:bodyPr>
          <a:lstStyle/>
          <a:p>
            <a:pPr lvl="0">
              <a:buFont typeface="+mj-lt"/>
              <a:buAutoNum type="arabicPeriod"/>
            </a:pPr>
            <a:r>
              <a:rPr lang="de-DE" sz="2400" b="1" u="sng" dirty="0"/>
              <a:t>NUR der Haushaltsausschuss kann FINANZMITTEL = GELD </a:t>
            </a:r>
            <a:r>
              <a:rPr lang="de-DE" sz="2400" b="1" dirty="0"/>
              <a:t>für unsere FORDERUNGEN genehmigen.</a:t>
            </a:r>
          </a:p>
          <a:p>
            <a:pPr marL="0" lvl="0" indent="0">
              <a:buNone/>
            </a:pPr>
            <a:r>
              <a:rPr lang="de-DE" sz="2400" b="1" dirty="0">
                <a:sym typeface="Wingdings" panose="05000000000000000000" pitchFamily="2" charset="2"/>
              </a:rPr>
              <a:t> Antwort vom </a:t>
            </a:r>
            <a:r>
              <a:rPr lang="de-DE" sz="2400" b="1" u="sng" dirty="0">
                <a:sym typeface="Wingdings" panose="05000000000000000000" pitchFamily="2" charset="2"/>
              </a:rPr>
              <a:t>18.Nov. 2025 Sprecherin der Koalition (CDU/CSU und SPD) MdB Melanie Bernstein</a:t>
            </a:r>
            <a:endParaRPr lang="de-DE" sz="2400" b="1" dirty="0"/>
          </a:p>
          <a:p>
            <a:pPr marL="0" lvl="0" indent="0">
              <a:buNone/>
            </a:pPr>
            <a:r>
              <a:rPr lang="de-DE" sz="2400" b="1" dirty="0">
                <a:highlight>
                  <a:srgbClr val="FFFF00"/>
                </a:highlight>
              </a:rPr>
              <a:t>… ZITAT vorlesen … </a:t>
            </a:r>
          </a:p>
          <a:p>
            <a:pPr marL="0" lvl="0" indent="0">
              <a:buNone/>
            </a:pPr>
            <a:r>
              <a:rPr lang="de-DE" sz="2400" b="1" dirty="0">
                <a:highlight>
                  <a:srgbClr val="FFFF00"/>
                </a:highlight>
              </a:rPr>
              <a:t>… der finale Beschluss des Forschungsprojektes / Gelder erfolgt im Dezember 2025 im durch den Bundestag und Bundesrat (</a:t>
            </a:r>
            <a:r>
              <a:rPr lang="de-DE" sz="2400" b="1" dirty="0" err="1">
                <a:highlight>
                  <a:srgbClr val="FFFF00"/>
                </a:highlight>
              </a:rPr>
              <a:t>vsl</a:t>
            </a:r>
            <a:r>
              <a:rPr lang="de-DE" sz="2400" b="1" dirty="0">
                <a:highlight>
                  <a:srgbClr val="FFFF00"/>
                </a:highlight>
              </a:rPr>
              <a:t>. am 19.Dezember)</a:t>
            </a:r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09D7B6-F548-48B9-5C29-298EEBB3F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27.Nov. 2025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C0B31B-ABFE-7214-D2F6-27AAD1C6B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Copyright: Initiative Verschickungskinder e.V.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5181AE-1EF4-201B-6DA2-B0BD2A19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FD349F-8295-244E-4D2B-33CFC16E70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7205" y="5125903"/>
            <a:ext cx="3146975" cy="175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77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8393E41-E2C2-F063-2E19-2B35BBD9D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710" y="470474"/>
            <a:ext cx="10058400" cy="1280890"/>
          </a:xfrm>
        </p:spPr>
        <p:txBody>
          <a:bodyPr>
            <a:normAutofit fontScale="90000"/>
          </a:bodyPr>
          <a:lstStyle/>
          <a:p>
            <a:r>
              <a:rPr lang="de-DE" b="1" u="sng" dirty="0"/>
              <a:t>KONZEPTPAPIER</a:t>
            </a:r>
            <a:r>
              <a:rPr lang="de-DE" b="1" dirty="0"/>
              <a:t> - Zentrale bundesweite Anlaufstelle für Verschickungskinder … und VIEL </a:t>
            </a:r>
            <a:r>
              <a:rPr lang="de-DE" b="1"/>
              <a:t>MEHR … (nicht </a:t>
            </a:r>
            <a:r>
              <a:rPr lang="de-DE" b="1" dirty="0"/>
              <a:t>nur ehrenamtlich wie bisher)</a:t>
            </a:r>
            <a:br>
              <a:rPr lang="de-DE" b="1" dirty="0"/>
            </a:br>
            <a:endParaRPr lang="de-DE" dirty="0"/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D7828D4A-4129-EED7-65F5-9BFFD07B7E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163254"/>
              </p:ext>
            </p:extLst>
          </p:nvPr>
        </p:nvGraphicFramePr>
        <p:xfrm>
          <a:off x="3160713" y="2162124"/>
          <a:ext cx="8915400" cy="396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539670-A7B9-6E05-8F45-79756683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27.Nov. 2025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9E0B93-89D6-26FF-3F65-A13D5B0C6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Copyright: Initiative Verschickungskinder e.V.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D6C9D1-1C66-BD52-FBBE-9C5A5F6E3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C651568-91C2-BE32-BBB3-5AEB19258D1F}"/>
              </a:ext>
            </a:extLst>
          </p:cNvPr>
          <p:cNvSpPr txBox="1"/>
          <p:nvPr/>
        </p:nvSpPr>
        <p:spPr>
          <a:xfrm>
            <a:off x="274422" y="2279102"/>
            <a:ext cx="2759724" cy="37343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KONZEPT beinhaltet 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Ideen für e</a:t>
            </a:r>
            <a:r>
              <a:rPr lang="de-DE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ine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ANBINDUNG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der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zentralen Anlaufstelle </a:t>
            </a:r>
            <a:r>
              <a:rPr lang="de-DE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an </a:t>
            </a:r>
            <a:r>
              <a:rPr lang="de-DE" sz="2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vorhande</a:t>
            </a:r>
            <a:r>
              <a:rPr lang="de-DE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Stellen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Abschätzung der möglichen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KOSTEN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für eine Finanzierung </a:t>
            </a:r>
            <a:r>
              <a:rPr lang="de-DE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auf </a:t>
            </a:r>
            <a:r>
              <a:rPr lang="de-DE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unbegrenzte Zeit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58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07E904-6902-0E97-E282-73BBD03F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496" y="984503"/>
            <a:ext cx="8915399" cy="1468800"/>
          </a:xfrm>
        </p:spPr>
        <p:txBody>
          <a:bodyPr>
            <a:normAutofit/>
          </a:bodyPr>
          <a:lstStyle/>
          <a:p>
            <a:r>
              <a:rPr lang="de-DE" dirty="0"/>
              <a:t>Dankeschön!</a:t>
            </a: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329E933-4908-2C55-A3F3-5866E82F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1427" y="3072243"/>
            <a:ext cx="9204682" cy="2301504"/>
          </a:xfrm>
        </p:spPr>
        <p:txBody>
          <a:bodyPr>
            <a:noAutofit/>
          </a:bodyPr>
          <a:lstStyle/>
          <a:p>
            <a:r>
              <a:rPr lang="de-DE" sz="1900" b="1" dirty="0"/>
              <a:t>Kontakt</a:t>
            </a:r>
            <a:r>
              <a:rPr lang="de-DE" sz="1900" dirty="0"/>
              <a:t> : Uwe Rüddenklau, 1. Vorsitzender, Initiative Verschickungskinder e.V.</a:t>
            </a:r>
            <a:br>
              <a:rPr lang="de-DE" sz="1900" dirty="0"/>
            </a:br>
            <a:r>
              <a:rPr lang="de-DE" sz="1900" dirty="0">
                <a:hlinkClick r:id="rId2"/>
              </a:rPr>
              <a:t>Vereinsvorsitz-01@verschickungsheime.de</a:t>
            </a:r>
            <a:endParaRPr lang="de-DE" sz="1900" dirty="0"/>
          </a:p>
          <a:p>
            <a:r>
              <a:rPr lang="de-DE" sz="1900" dirty="0"/>
              <a:t>Verschickt:	Borkum, Adolfinenheim, Diakonie, 1970</a:t>
            </a:r>
          </a:p>
          <a:p>
            <a:r>
              <a:rPr lang="de-DE" sz="1900" dirty="0">
                <a:hlinkClick r:id="rId3"/>
              </a:rPr>
              <a:t>https://verschickungsheime.de/initiative-verschickungskinder-e-v</a:t>
            </a:r>
            <a:endParaRPr lang="de-DE" sz="1900" dirty="0"/>
          </a:p>
          <a:p>
            <a:endParaRPr lang="de-DE" sz="19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600F427-AE9D-A9D8-A24E-AE8EB520C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27.Nov. 2025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778186-1CAD-CBE0-A29A-6BB879960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Copyright: Initiative Verschickungskinder e.V.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DB6619D-E6B1-4B32-BC01-5A9EB8B4B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9BB5156-E6D2-9292-1A99-09717231ECAA}"/>
              </a:ext>
            </a:extLst>
          </p:cNvPr>
          <p:cNvSpPr txBox="1"/>
          <p:nvPr/>
        </p:nvSpPr>
        <p:spPr>
          <a:xfrm>
            <a:off x="9286875" y="1124153"/>
            <a:ext cx="2905125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de-DE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Infos zum Verein und Mitglied werden</a:t>
            </a:r>
            <a:endParaRPr lang="de-DE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E7AE7FD-BA30-F2EA-CEBD-A42CD30C31CE}"/>
              </a:ext>
            </a:extLst>
          </p:cNvPr>
          <p:cNvSpPr txBox="1"/>
          <p:nvPr/>
        </p:nvSpPr>
        <p:spPr>
          <a:xfrm>
            <a:off x="2701427" y="5133349"/>
            <a:ext cx="35609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4"/>
              </a:rPr>
              <a:t>https://www.heim-weg.de/</a:t>
            </a:r>
            <a:endParaRPr lang="de-DE" dirty="0"/>
          </a:p>
          <a:p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F0E2CD0-6EB0-C8D1-B4D7-A69ABE0CD5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186" y="4908383"/>
            <a:ext cx="2645021" cy="154522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892C6FC-83CE-5846-0811-32F67CBB960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811" y="117709"/>
            <a:ext cx="2645064" cy="264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97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55BCAB8-8F1A-031D-C8E5-6B7708CF0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255" y="256820"/>
            <a:ext cx="9439776" cy="530962"/>
          </a:xfrm>
        </p:spPr>
        <p:txBody>
          <a:bodyPr>
            <a:noAutofit/>
          </a:bodyPr>
          <a:lstStyle/>
          <a:p>
            <a:r>
              <a:rPr lang="de-DE" sz="2800" dirty="0"/>
              <a:t>Motivation und Gründung der Initiative Verschickungskinder e.V. auf Bundesebene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5B4984F-F0AC-2756-8743-5D7878B8A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538" y="1352939"/>
            <a:ext cx="9679357" cy="4898571"/>
          </a:xfrm>
        </p:spPr>
        <p:txBody>
          <a:bodyPr>
            <a:normAutofit/>
          </a:bodyPr>
          <a:lstStyle/>
          <a:p>
            <a:r>
              <a:rPr lang="de-DE" sz="2400" b="1" dirty="0">
                <a:cs typeface="Arial" panose="020B0604020202020204" pitchFamily="34" charset="0"/>
              </a:rPr>
              <a:t>Gründung und anerkannt als eingetragener Verein (e.V.) : 22.06.2023</a:t>
            </a:r>
          </a:p>
          <a:p>
            <a:pPr lvl="1"/>
            <a:r>
              <a:rPr lang="de-DE" sz="2400" dirty="0">
                <a:cs typeface="Arial" panose="020B0604020202020204" pitchFamily="34" charset="0"/>
              </a:rPr>
              <a:t>Eintrag in das Lobbyregister 23.Juli 2023.</a:t>
            </a:r>
          </a:p>
          <a:p>
            <a:r>
              <a:rPr lang="de-DE" sz="2400" b="1" dirty="0">
                <a:cs typeface="Arial" panose="020B0604020202020204" pitchFamily="34" charset="0"/>
              </a:rPr>
              <a:t>Motivation</a:t>
            </a:r>
            <a:r>
              <a:rPr lang="de-DE" sz="2400" dirty="0">
                <a:cs typeface="Arial" panose="020B0604020202020204" pitchFamily="34" charset="0"/>
              </a:rPr>
              <a:t> – Gründung eines </a:t>
            </a:r>
            <a:r>
              <a:rPr lang="de-DE" sz="2400" b="1" u="sng" dirty="0">
                <a:cs typeface="Arial" panose="020B0604020202020204" pitchFamily="34" charset="0"/>
              </a:rPr>
              <a:t>Vereins auf Bundesebene </a:t>
            </a:r>
            <a:r>
              <a:rPr lang="de-DE" sz="2400" dirty="0">
                <a:cs typeface="Arial" panose="020B0604020202020204" pitchFamily="34" charset="0"/>
              </a:rPr>
              <a:t>als Ansprechpartner für</a:t>
            </a:r>
          </a:p>
          <a:p>
            <a:pPr lvl="1"/>
            <a:r>
              <a:rPr lang="de-DE" sz="2400" dirty="0">
                <a:cs typeface="Arial" panose="020B0604020202020204" pitchFamily="34" charset="0"/>
              </a:rPr>
              <a:t>Politik, Verbände, Institutionen und Presse</a:t>
            </a:r>
          </a:p>
          <a:p>
            <a:pPr lvl="1"/>
            <a:r>
              <a:rPr lang="de-DE" sz="2400" dirty="0">
                <a:cs typeface="Arial" panose="020B0604020202020204" pitchFamily="34" charset="0"/>
              </a:rPr>
              <a:t>Vernetzung und Unterstützung der Aufgaben innerhalb der Initiative</a:t>
            </a:r>
          </a:p>
          <a:p>
            <a:r>
              <a:rPr lang="de-DE" sz="2400" b="1" dirty="0">
                <a:cs typeface="Arial" panose="020B0604020202020204" pitchFamily="34" charset="0"/>
              </a:rPr>
              <a:t>Mitglieder im Bundesverein </a:t>
            </a:r>
            <a:r>
              <a:rPr lang="de-DE" sz="2400" dirty="0">
                <a:cs typeface="Arial" panose="020B0604020202020204" pitchFamily="34" charset="0"/>
              </a:rPr>
              <a:t>– gemäß Satzung - </a:t>
            </a:r>
            <a:r>
              <a:rPr lang="de-DE" sz="2400" b="1" dirty="0">
                <a:cs typeface="Arial" panose="020B0604020202020204" pitchFamily="34" charset="0"/>
                <a:sym typeface="Wingdings" panose="05000000000000000000" pitchFamily="2" charset="2"/>
              </a:rPr>
              <a:t>„Jedermann“</a:t>
            </a:r>
            <a:r>
              <a:rPr lang="de-DE" sz="2400" dirty="0">
                <a:cs typeface="Arial" panose="020B0604020202020204" pitchFamily="34" charset="0"/>
                <a:sym typeface="Wingdings" panose="05000000000000000000" pitchFamily="2" charset="2"/>
              </a:rPr>
              <a:t> (juristische Person oder Verein) – Anmeldung über Vereins-Software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6AB9CA-5980-73B4-C59C-EBB8AAD24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27.Nov. 2025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69CAAE-1B46-25CD-47D8-A2BFE7C6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9</a:t>
            </a:fld>
            <a:endParaRPr lang="en-US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91CD4B5-E1E4-67AF-9351-0EDC7513F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Copyright: Initiative Verschickungskinder e.V.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1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tzen">
  <a:themeElements>
    <a:clrScheme name="Fetz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etz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etzen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1105</Words>
  <Application>Microsoft Office PowerPoint</Application>
  <PresentationFormat>Breitbild</PresentationFormat>
  <Paragraphs>127</Paragraphs>
  <Slides>14</Slides>
  <Notes>0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Franklin Gothic Book</vt:lpstr>
      <vt:lpstr>Wingdings</vt:lpstr>
      <vt:lpstr>Wingdings 3</vt:lpstr>
      <vt:lpstr>Fetzen</vt:lpstr>
      <vt:lpstr>Initiative Verschickungskinder   HERZLICH WILLKOMMEN!</vt:lpstr>
      <vt:lpstr>Initiative Verschickungskinder e.V.  </vt:lpstr>
      <vt:lpstr>Was brauchen wir jetzt?</vt:lpstr>
      <vt:lpstr>Eingang des Anliegens der VERSCHICKUNGSKINDER  in den Koalitionsvertrag der Bundesregierung 2025 </vt:lpstr>
      <vt:lpstr>Es darf KEIN symbolisches Versprechen sein, wir legen Ihnen … konkrete Bitten ans Herz :</vt:lpstr>
      <vt:lpstr>… nach vielen Gesprächen, Telefonaten, Emails vom 1.Vorsitzenden mit den Mitgliedern des Haushaltsausschusses im Bundestag</vt:lpstr>
      <vt:lpstr>KONZEPTPAPIER - Zentrale bundesweite Anlaufstelle für Verschickungskinder … und VIEL MEHR … (nicht nur ehrenamtlich wie bisher) </vt:lpstr>
      <vt:lpstr>Dankeschön! </vt:lpstr>
      <vt:lpstr>Motivation und Gründung der Initiative Verschickungskinder e.V. auf Bundesebene</vt:lpstr>
      <vt:lpstr>PowerPoint-Präsentation</vt:lpstr>
      <vt:lpstr>PowerPoint-Präsentation</vt:lpstr>
      <vt:lpstr>PowerPoint-Präsentation</vt:lpstr>
      <vt:lpstr>Abschätzung der möglichen KOSTEN für eine Finanzierung auf Bundesebene:</vt:lpstr>
      <vt:lpstr>Kaffeepause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BundesInitiative verschickungskinder</dc:title>
  <dc:creator>Uwe Rüddenklau</dc:creator>
  <cp:lastModifiedBy>Kongress</cp:lastModifiedBy>
  <cp:revision>79</cp:revision>
  <cp:lastPrinted>2023-01-16T19:05:04Z</cp:lastPrinted>
  <dcterms:created xsi:type="dcterms:W3CDTF">2022-12-10T15:47:23Z</dcterms:created>
  <dcterms:modified xsi:type="dcterms:W3CDTF">2025-11-28T15:45:50Z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15a25aa-e944-415d-b7a7-40f6b9180b6b_Enabled">
    <vt:lpwstr>true</vt:lpwstr>
  </property>
  <property fmtid="{D5CDD505-2E9C-101B-9397-08002B2CF9AE}" pid="3" name="MSIP_Label_a15a25aa-e944-415d-b7a7-40f6b9180b6b_SetDate">
    <vt:lpwstr>2022-12-13T18:55:48Z</vt:lpwstr>
  </property>
  <property fmtid="{D5CDD505-2E9C-101B-9397-08002B2CF9AE}" pid="4" name="MSIP_Label_a15a25aa-e944-415d-b7a7-40f6b9180b6b_Method">
    <vt:lpwstr>Standard</vt:lpwstr>
  </property>
  <property fmtid="{D5CDD505-2E9C-101B-9397-08002B2CF9AE}" pid="5" name="MSIP_Label_a15a25aa-e944-415d-b7a7-40f6b9180b6b_Name">
    <vt:lpwstr>a15a25aa-e944-415d-b7a7-40f6b9180b6b</vt:lpwstr>
  </property>
  <property fmtid="{D5CDD505-2E9C-101B-9397-08002B2CF9AE}" pid="6" name="MSIP_Label_a15a25aa-e944-415d-b7a7-40f6b9180b6b_SiteId">
    <vt:lpwstr>eeb8d0e8-3544-41d3-aac6-934c309faf5a</vt:lpwstr>
  </property>
  <property fmtid="{D5CDD505-2E9C-101B-9397-08002B2CF9AE}" pid="7" name="MSIP_Label_a15a25aa-e944-415d-b7a7-40f6b9180b6b_ActionId">
    <vt:lpwstr>ee45543e-2b5a-44cf-b862-0fae7c24bead</vt:lpwstr>
  </property>
  <property fmtid="{D5CDD505-2E9C-101B-9397-08002B2CF9AE}" pid="8" name="MSIP_Label_a15a25aa-e944-415d-b7a7-40f6b9180b6b_ContentBits">
    <vt:lpwstr>0</vt:lpwstr>
  </property>
  <property fmtid="{D5CDD505-2E9C-101B-9397-08002B2CF9AE}" pid="9" name="Classification">
    <vt:lpwstr>Restr</vt:lpwstr>
  </property>
</Properties>
</file>