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28"/>
  </p:notesMasterIdLst>
  <p:sldIdLst>
    <p:sldId id="256" r:id="rId2"/>
    <p:sldId id="323" r:id="rId3"/>
    <p:sldId id="301" r:id="rId4"/>
    <p:sldId id="416" r:id="rId5"/>
    <p:sldId id="274" r:id="rId6"/>
    <p:sldId id="340" r:id="rId7"/>
    <p:sldId id="398" r:id="rId8"/>
    <p:sldId id="289" r:id="rId9"/>
    <p:sldId id="425" r:id="rId10"/>
    <p:sldId id="403" r:id="rId11"/>
    <p:sldId id="415" r:id="rId12"/>
    <p:sldId id="419" r:id="rId13"/>
    <p:sldId id="423" r:id="rId14"/>
    <p:sldId id="424" r:id="rId15"/>
    <p:sldId id="421" r:id="rId16"/>
    <p:sldId id="422" r:id="rId17"/>
    <p:sldId id="410" r:id="rId18"/>
    <p:sldId id="411" r:id="rId19"/>
    <p:sldId id="412" r:id="rId20"/>
    <p:sldId id="414" r:id="rId21"/>
    <p:sldId id="408" r:id="rId22"/>
    <p:sldId id="420" r:id="rId23"/>
    <p:sldId id="337" r:id="rId24"/>
    <p:sldId id="298" r:id="rId25"/>
    <p:sldId id="397" r:id="rId26"/>
    <p:sldId id="426" r:id="rId27"/>
  </p:sldIdLst>
  <p:sldSz cx="9144000" cy="6858000" type="screen4x3"/>
  <p:notesSz cx="6888163" cy="100187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218380F0-5B1E-4919-9E3B-6C11FA81B137}">
          <p14:sldIdLst>
            <p14:sldId id="256"/>
            <p14:sldId id="323"/>
            <p14:sldId id="301"/>
            <p14:sldId id="416"/>
            <p14:sldId id="274"/>
            <p14:sldId id="340"/>
            <p14:sldId id="398"/>
            <p14:sldId id="289"/>
            <p14:sldId id="425"/>
            <p14:sldId id="403"/>
            <p14:sldId id="415"/>
            <p14:sldId id="419"/>
            <p14:sldId id="423"/>
            <p14:sldId id="424"/>
            <p14:sldId id="421"/>
            <p14:sldId id="422"/>
            <p14:sldId id="410"/>
            <p14:sldId id="411"/>
            <p14:sldId id="412"/>
            <p14:sldId id="414"/>
            <p14:sldId id="408"/>
            <p14:sldId id="420"/>
            <p14:sldId id="337"/>
            <p14:sldId id="298"/>
            <p14:sldId id="397"/>
            <p14:sldId id="4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8" autoAdjust="0"/>
    <p:restoredTop sz="94660"/>
  </p:normalViewPr>
  <p:slideViewPr>
    <p:cSldViewPr>
      <p:cViewPr varScale="1">
        <p:scale>
          <a:sx n="142" d="100"/>
          <a:sy n="142" d="100"/>
        </p:scale>
        <p:origin x="2232" y="3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C3EA18C2-54AF-4D59-A886-53DDB0ACDA65}" type="datetimeFigureOut">
              <a:rPr lang="de-DE" smtClean="0"/>
              <a:t>28.11.2025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9D9B5080-74EC-42E4-93D2-A965A9CEC0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429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B5080-74EC-42E4-93D2-A965A9CEC0D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15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A3741D9-AF17-4BE9-8C2F-CFD653011BA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7CDAD6C-5D71-49D7-8A96-C6AB0CD7E5D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C9339F2B-38DA-4D05-8BC4-915E076DC91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C5EB55DA-9C58-4EA5-81A8-C93507C6C7C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274C4B32-CE93-4CE1-BEED-68B8C51150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3A116BE-26A5-4428-9F08-AFF58CF8E8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4631818-1F38-464C-94E4-E26C2A49F1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FDBCE746-E8DC-4468-8D9B-040490B4AF6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de-DE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39DA795-3A0B-4058-B9AB-D4E9A1CEE6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58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358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de-DE" altLang="de-DE" noProof="0"/>
              <a:t>Formatvorlage des Untertitelmasters durch Klicken bearbeiten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690C019-EFCA-4EC2-8508-3DA21D164B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E5C07507-F905-4249-87D6-4729377A2B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FEDF442-2F23-4274-92FB-9301A6194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54C83-B5B8-4933-AB2C-0952AC24ED6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521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772E36C-6E86-4BF1-B215-959049608E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C44A36-BAD5-4853-9ED5-57AB915B39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5020D-DB0C-44FD-BF59-2324CC7670C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26202F6-557F-4445-8E26-99505F840D5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0604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0B90D65-C567-4C80-A93F-77CB58527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BA25953-E293-4A92-B389-9F463E8C81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D806A-5ADD-47AC-AFCF-B9C2D7C9D63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2F53549-E269-4BBE-B9D4-06C7340FB69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9026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A79B9D2-3738-435A-8E07-2CDD49C80E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4851498-7C7E-4F35-A12B-B1BDCA07C5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4A5EE-795A-4724-9051-367A22D3EAC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0C8A7D8-F34C-4708-85B1-243C19F2DD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749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4904A6-8036-47DE-9159-D8752A077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F44D81E-29B9-4DE7-BE1F-BAC905B120D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3B65E-F726-4B3F-9DA0-C7B48546BF3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5C85FCB-675E-4100-ACF8-F8031C11D1D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803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61F730D-4235-4401-A8B0-B3830141BF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A18407B-ADEA-4126-90DA-E8C27C426AA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FF2E5-56CB-4A3F-8635-088E917815C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40A84C3-DDE2-447E-87D0-3009EFE9D68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73565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661316B-070B-4BCE-BA11-8BF54D835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22FBCB7-0282-4AC7-9EA5-37649BC49AF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CDAEB-579D-4452-A88B-61EECF3872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152D3A0-4F95-411C-8E32-ACB3AE767F3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684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0144A0-563A-4727-993F-E843956DC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603957-D20F-4B20-A757-2024EA4D0E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3EC95-625A-4093-A22C-20B79C726EE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C291395-142C-4AE8-B9E4-074CE9E6834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047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17B202-E858-467C-90B7-B3E3B835C3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02C5F5-6228-4B00-AC3E-CB232273A00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2D6A-47CC-4852-BF2C-FC946657983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61BDD30-EA9B-4659-896E-0FAC692FFBA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3139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235A75B-D729-4421-9DF8-90EBD8608B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89F4F12-BB9D-41AF-9E94-CFE25E1B7F7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EA62F-A26E-4EA2-95C9-E44DD2A68DD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3F40A58-868D-446A-8076-EB7FABC0D0E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5861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28ACAAC-468F-4B1C-9EC0-D936F80341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790FCDB-0BD3-41C4-BC9D-82E118C643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D140D-F901-4E95-8E14-048C666AEF5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7BB926B-2563-4ECF-AEC7-122C8553A9D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538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5A259ED-584A-4ECA-9B4D-CB9E94B34E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48357E9-092C-4B7D-872F-C59880CE9F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4651A4-1DB8-4120-A0F9-929CD2EAE85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77FFCD7F-A6C2-4D2B-AD0B-851460DCFF7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E5D0A4E5-CBF2-4BD6-B352-64348678828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4822" name="Freeform 6">
                <a:extLst>
                  <a:ext uri="{FF2B5EF4-FFF2-40B4-BE49-F238E27FC236}">
                    <a16:creationId xmlns:a16="http://schemas.microsoft.com/office/drawing/2014/main" id="{C44EBD25-93DE-48DD-9665-EAE82AE44B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34823" name="Freeform 7">
                <a:extLst>
                  <a:ext uri="{FF2B5EF4-FFF2-40B4-BE49-F238E27FC236}">
                    <a16:creationId xmlns:a16="http://schemas.microsoft.com/office/drawing/2014/main" id="{56D1DE83-641A-4E07-8A0F-E989165F697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34824" name="Freeform 8">
                <a:extLst>
                  <a:ext uri="{FF2B5EF4-FFF2-40B4-BE49-F238E27FC236}">
                    <a16:creationId xmlns:a16="http://schemas.microsoft.com/office/drawing/2014/main" id="{78B88173-B4E4-4C8A-9D67-6D1F965C14F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EFBD8D2E-655A-4377-855F-89A92DBAB26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826" name="Freeform 10">
                <a:extLst>
                  <a:ext uri="{FF2B5EF4-FFF2-40B4-BE49-F238E27FC236}">
                    <a16:creationId xmlns:a16="http://schemas.microsoft.com/office/drawing/2014/main" id="{37277CCE-8FDA-4015-AA63-32E36CF133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de-DE"/>
              </a:p>
            </p:txBody>
          </p:sp>
        </p:grpSp>
        <p:sp>
          <p:nvSpPr>
            <p:cNvPr id="34827" name="Freeform 11">
              <a:extLst>
                <a:ext uri="{FF2B5EF4-FFF2-40B4-BE49-F238E27FC236}">
                  <a16:creationId xmlns:a16="http://schemas.microsoft.com/office/drawing/2014/main" id="{527F008A-CC14-4450-951A-D6A84A3F3E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de-DE"/>
            </a:p>
          </p:txBody>
        </p:sp>
        <p:sp>
          <p:nvSpPr>
            <p:cNvPr id="1034" name="Freeform 12">
              <a:extLst>
                <a:ext uri="{FF2B5EF4-FFF2-40B4-BE49-F238E27FC236}">
                  <a16:creationId xmlns:a16="http://schemas.microsoft.com/office/drawing/2014/main" id="{6E3C78D2-AC8D-4E95-A57B-932FB05DD11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4829" name="Rectangle 13">
            <a:extLst>
              <a:ext uri="{FF2B5EF4-FFF2-40B4-BE49-F238E27FC236}">
                <a16:creationId xmlns:a16="http://schemas.microsoft.com/office/drawing/2014/main" id="{CB15FBE4-59D8-4F05-A124-3887CDA0BAE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4830" name="Rectangle 14">
            <a:extLst>
              <a:ext uri="{FF2B5EF4-FFF2-40B4-BE49-F238E27FC236}">
                <a16:creationId xmlns:a16="http://schemas.microsoft.com/office/drawing/2014/main" id="{36ECFE95-69A5-4009-8AF3-6AB25C0D90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4831" name="Rectangle 15">
            <a:extLst>
              <a:ext uri="{FF2B5EF4-FFF2-40B4-BE49-F238E27FC236}">
                <a16:creationId xmlns:a16="http://schemas.microsoft.com/office/drawing/2014/main" id="{4E7E215E-E10D-4B43-99EA-503072E21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0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3BC0B07-818B-4943-A6AF-45D0DABE24D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48978" y="1420344"/>
            <a:ext cx="6446043" cy="1152128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000" dirty="0"/>
              <a:t>„Der Lebensborn e. V.“ und</a:t>
            </a:r>
            <a:br>
              <a:rPr lang="de-DE" altLang="de-DE" sz="4000" dirty="0"/>
            </a:br>
            <a:r>
              <a:rPr lang="de-DE" altLang="de-DE" sz="4000" dirty="0"/>
              <a:t> seine Heime</a:t>
            </a:r>
            <a:endParaRPr lang="de-DE" altLang="de-DE" sz="3600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E65ED71-A027-41EB-810D-BC1CAC1341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552" y="574369"/>
            <a:ext cx="3600202" cy="576263"/>
          </a:xfrm>
        </p:spPr>
        <p:txBody>
          <a:bodyPr/>
          <a:lstStyle/>
          <a:p>
            <a:pPr algn="l" eaLnBrk="1" hangingPunct="1">
              <a:defRPr/>
            </a:pPr>
            <a:r>
              <a:rPr lang="de-DE" altLang="de-DE" sz="2400" dirty="0"/>
              <a:t>Georg Lilienthal, Korbach</a:t>
            </a:r>
          </a:p>
        </p:txBody>
      </p:sp>
      <p:sp>
        <p:nvSpPr>
          <p:cNvPr id="3076" name="Textfeld 1">
            <a:extLst>
              <a:ext uri="{FF2B5EF4-FFF2-40B4-BE49-F238E27FC236}">
                <a16:creationId xmlns:a16="http://schemas.microsoft.com/office/drawing/2014/main" id="{5287703A-411B-438D-BDBA-CE8D7CEB5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6093296"/>
            <a:ext cx="59047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de-DE" alt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Kongress  Verschickungsheime in Bad Wildungen 28.11.2025</a:t>
            </a:r>
          </a:p>
        </p:txBody>
      </p:sp>
      <p:pic>
        <p:nvPicPr>
          <p:cNvPr id="4" name="Grafik 3" descr="Ein Bild, das Text, Schrift, Screenshot, weiß enthält.&#10;&#10;KI-generierte Inhalte können fehlerhaft sein.">
            <a:extLst>
              <a:ext uri="{FF2B5EF4-FFF2-40B4-BE49-F238E27FC236}">
                <a16:creationId xmlns:a16="http://schemas.microsoft.com/office/drawing/2014/main" id="{C2CCAAE3-BA5A-B5D8-00DF-CCF62A30C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07" y="2996952"/>
            <a:ext cx="3593584" cy="239458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044840A-B92C-70E4-CFFD-52FCF6E70AFB}"/>
              </a:ext>
            </a:extLst>
          </p:cNvPr>
          <p:cNvSpPr txBox="1"/>
          <p:nvPr/>
        </p:nvSpPr>
        <p:spPr>
          <a:xfrm>
            <a:off x="4283968" y="54719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Privatarchiv Lilienthal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75E4F-2EFE-E8BC-4785-39231D84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8680"/>
            <a:ext cx="8229600" cy="1512168"/>
          </a:xfrm>
        </p:spPr>
        <p:txBody>
          <a:bodyPr/>
          <a:lstStyle/>
          <a:p>
            <a:r>
              <a:rPr lang="de-DE" sz="4000" dirty="0"/>
              <a:t>„Lebensborn“-Kinderheime im Reichsgebiet 1942-1945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8C608509-1C2A-32D6-D1B2-2557050F64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05880"/>
              </p:ext>
            </p:extLst>
          </p:nvPr>
        </p:nvGraphicFramePr>
        <p:xfrm>
          <a:off x="305526" y="2564904"/>
          <a:ext cx="8532948" cy="3028310"/>
        </p:xfrm>
        <a:graphic>
          <a:graphicData uri="http://schemas.openxmlformats.org/drawingml/2006/table">
            <a:tbl>
              <a:tblPr firstRow="1" firstCol="1" bandRow="1"/>
              <a:tblGrid>
                <a:gridCol w="2389226">
                  <a:extLst>
                    <a:ext uri="{9D8B030D-6E8A-4147-A177-3AD203B41FA5}">
                      <a16:colId xmlns:a16="http://schemas.microsoft.com/office/drawing/2014/main" val="3579267498"/>
                    </a:ext>
                  </a:extLst>
                </a:gridCol>
                <a:gridCol w="2303897">
                  <a:extLst>
                    <a:ext uri="{9D8B030D-6E8A-4147-A177-3AD203B41FA5}">
                      <a16:colId xmlns:a16="http://schemas.microsoft.com/office/drawing/2014/main" val="393245709"/>
                    </a:ext>
                  </a:extLst>
                </a:gridCol>
                <a:gridCol w="3839825">
                  <a:extLst>
                    <a:ext uri="{9D8B030D-6E8A-4147-A177-3AD203B41FA5}">
                      <a16:colId xmlns:a16="http://schemas.microsoft.com/office/drawing/2014/main" val="648909364"/>
                    </a:ext>
                  </a:extLst>
                </a:gridCol>
              </a:tblGrid>
              <a:tr h="3970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Belegkapazität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Alter der Kinder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742899"/>
                  </a:ext>
                </a:extLst>
              </a:tr>
              <a:tr h="1501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„Sonnenwiese“ in Kohren-Sahlis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150 Plätze: Säuglingsstation, Krabbelstation, Kindergarten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Bis 3 Jahre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60 % „Lebensborn“-Kinder, 40 % Raubkinder aus Norwegen und Slowenien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90621"/>
                  </a:ext>
                </a:extLst>
              </a:tr>
              <a:tr h="11259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400" kern="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„Alpenland“ in Oberweis</a:t>
                      </a:r>
                      <a:endParaRPr lang="de-DE" sz="2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2400" kern="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40-50 Plätze</a:t>
                      </a:r>
                      <a:endParaRPr lang="de-DE" sz="2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 bis 15 Jahre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e-DE" sz="24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Nur Raubkinder aus Polen (insgesamt 230)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696210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5A2BC5BB-9CDF-6789-E939-8CAEA247BF13}"/>
              </a:ext>
            </a:extLst>
          </p:cNvPr>
          <p:cNvSpPr txBox="1"/>
          <p:nvPr/>
        </p:nvSpPr>
        <p:spPr>
          <a:xfrm>
            <a:off x="6814591" y="630155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0650851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6E12F-E0F3-A728-7C64-0D0AEE76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de-DE" sz="4000" dirty="0"/>
              <a:t>Eindeutschung von Raubkindern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4CF424-EE6B-BCF2-C210-681FAD804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916832"/>
            <a:ext cx="8712968" cy="3744416"/>
          </a:xfrm>
        </p:spPr>
        <p:txBody>
          <a:bodyPr/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Gewaltsame Trennung von Eltern oder Erziehungsberechtigten im Heimatland</a:t>
            </a: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Rassische Überprüfung durch die SS im Heimatland</a:t>
            </a:r>
          </a:p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Prüfung der Eindeutschungsfähigkeit nach ersten Umerziehungsmaßnahmen in speziellen Heimen (Polen) und Lagern</a:t>
            </a:r>
          </a:p>
          <a:p>
            <a:pPr lvl="1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Psychologische Überprüfung im Heim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Bruckau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Polen (Dr. Hildegard Hetzer)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CAD4EF-93C4-ED8E-3BE0-A03D79E6508B}"/>
              </a:ext>
            </a:extLst>
          </p:cNvPr>
          <p:cNvSpPr txBox="1"/>
          <p:nvPr/>
        </p:nvSpPr>
        <p:spPr>
          <a:xfrm>
            <a:off x="6588224" y="634067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© Georg Lilienthal</a:t>
            </a:r>
          </a:p>
        </p:txBody>
      </p:sp>
    </p:spTree>
    <p:extLst>
      <p:ext uri="{BB962C8B-B14F-4D97-AF65-F5344CB8AC3E}">
        <p14:creationId xmlns:p14="http://schemas.microsoft.com/office/powerpoint/2010/main" val="290053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B5F49-D3B9-E20F-617E-4C152634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/>
          <a:lstStyle/>
          <a:p>
            <a:r>
              <a:rPr lang="de-DE" sz="4000" dirty="0" err="1"/>
              <a:t>Zyta</a:t>
            </a:r>
            <a:r>
              <a:rPr lang="de-DE" sz="4000" dirty="0"/>
              <a:t> </a:t>
            </a:r>
            <a:r>
              <a:rPr lang="de-DE" sz="4000" dirty="0" err="1"/>
              <a:t>Sus</a:t>
            </a:r>
            <a:r>
              <a:rPr lang="de-DE" sz="4000" dirty="0"/>
              <a:t> mit 8 Jahren im Eindeutschungsheim </a:t>
            </a:r>
            <a:r>
              <a:rPr lang="de-DE" sz="4000" dirty="0" err="1"/>
              <a:t>Bruckau</a:t>
            </a:r>
            <a:r>
              <a:rPr lang="de-DE" sz="4000" dirty="0"/>
              <a:t> 1942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F78DC42-8B31-36BE-CE5B-80BEAC3A92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2118399" y="2132856"/>
            <a:ext cx="4907202" cy="30271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110250-C86E-58B7-114E-66E5E609764C}"/>
              </a:ext>
            </a:extLst>
          </p:cNvPr>
          <p:cNvSpPr txBox="1"/>
          <p:nvPr/>
        </p:nvSpPr>
        <p:spPr>
          <a:xfrm>
            <a:off x="5430071" y="5951021"/>
            <a:ext cx="3250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Archiv des Instituts des Nationalen Gedenkens, Warschau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2061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81DDB-EF1A-83D9-500A-566110FC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4" y="692696"/>
            <a:ext cx="8568952" cy="851736"/>
          </a:xfrm>
        </p:spPr>
        <p:txBody>
          <a:bodyPr/>
          <a:lstStyle/>
          <a:p>
            <a:r>
              <a:rPr lang="de-DE" sz="4000" dirty="0" err="1">
                <a:cs typeface="Times New Roman" panose="02020603050405020304" pitchFamily="18" charset="0"/>
              </a:rPr>
              <a:t>Zyta</a:t>
            </a:r>
            <a:r>
              <a:rPr lang="de-DE" sz="4000" dirty="0"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cs typeface="Times New Roman" panose="02020603050405020304" pitchFamily="18" charset="0"/>
              </a:rPr>
              <a:t>Sus</a:t>
            </a:r>
            <a:r>
              <a:rPr lang="de-DE" sz="4000" dirty="0">
                <a:cs typeface="Times New Roman" panose="02020603050405020304" pitchFamily="18" charset="0"/>
              </a:rPr>
              <a:t> 1942</a:t>
            </a:r>
          </a:p>
        </p:txBody>
      </p:sp>
      <p:pic>
        <p:nvPicPr>
          <p:cNvPr id="4" name="Inhaltsplatzhalter 3" descr="Ein Bild, das Menschliches Gesicht, Porträt, Text, Frau enthält.&#10;&#10;KI-generierte Inhalte können fehlerhaft sein.">
            <a:extLst>
              <a:ext uri="{FF2B5EF4-FFF2-40B4-BE49-F238E27FC236}">
                <a16:creationId xmlns:a16="http://schemas.microsoft.com/office/drawing/2014/main" id="{20B2FE00-08CE-07ED-0F7E-253F4F4A2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2552" y="2276872"/>
            <a:ext cx="2118896" cy="318071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EA1E95A-8DE5-5A56-43F6-05589427E910}"/>
              </a:ext>
            </a:extLst>
          </p:cNvPr>
          <p:cNvSpPr txBox="1"/>
          <p:nvPr/>
        </p:nvSpPr>
        <p:spPr>
          <a:xfrm>
            <a:off x="5148064" y="587727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Archiv des Instituts des Nationalen Gedenkens, Warschau</a:t>
            </a:r>
          </a:p>
        </p:txBody>
      </p:sp>
    </p:spTree>
    <p:extLst>
      <p:ext uri="{BB962C8B-B14F-4D97-AF65-F5344CB8AC3E}">
        <p14:creationId xmlns:p14="http://schemas.microsoft.com/office/powerpoint/2010/main" val="1805543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39810-4057-728F-7349-20182316E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de-DE" sz="4000" dirty="0"/>
              <a:t>Nach festgestellter Eignung der Eindeutschungsfähigkeit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894440-F743-1580-C050-7C31768B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9167"/>
            <a:ext cx="8229600" cy="4392488"/>
          </a:xfrm>
        </p:spPr>
        <p:txBody>
          <a:bodyPr/>
          <a:lstStyle/>
          <a:p>
            <a:r>
              <a:rPr lang="de-DE" sz="2800" dirty="0">
                <a:cs typeface="Times New Roman" panose="02020603050405020304" pitchFamily="18" charset="0"/>
              </a:rPr>
              <a:t>4. Verschickung nach Deutschland zur Überprüfung der Adoptionsfähigkeit</a:t>
            </a:r>
          </a:p>
          <a:p>
            <a:r>
              <a:rPr lang="de-DE" sz="2800" dirty="0">
                <a:cs typeface="Times New Roman" panose="02020603050405020304" pitchFamily="18" charset="0"/>
              </a:rPr>
              <a:t>Beteiligung des „Lebensborn“ an der Eindeutschung von 600 Raubkindern vorwiegend aus Norwegen, Polen und der Slowakei:</a:t>
            </a:r>
          </a:p>
          <a:p>
            <a:pPr lvl="1"/>
            <a:r>
              <a:rPr lang="de-DE" sz="2400" dirty="0">
                <a:cs typeface="Times New Roman" panose="02020603050405020304" pitchFamily="18" charset="0"/>
              </a:rPr>
              <a:t>Fortsetzung der Umerziehung</a:t>
            </a:r>
          </a:p>
          <a:p>
            <a:pPr lvl="1"/>
            <a:r>
              <a:rPr lang="de-DE" sz="2400" dirty="0">
                <a:cs typeface="Times New Roman" panose="02020603050405020304" pitchFamily="18" charset="0"/>
              </a:rPr>
              <a:t>Mehrzahl der Kinder bis 3 Jahre aus Norwegen und Slowenien ins Kinderheim „Sonnenwiese“</a:t>
            </a:r>
          </a:p>
          <a:p>
            <a:pPr lvl="1"/>
            <a:r>
              <a:rPr lang="de-DE" sz="2400" dirty="0">
                <a:cs typeface="Times New Roman" panose="02020603050405020304" pitchFamily="18" charset="0"/>
              </a:rPr>
              <a:t>Kinder bis 15 Jahre aus Polen ins Kinderheim „Alpenland“</a:t>
            </a:r>
          </a:p>
          <a:p>
            <a:pPr lvl="1"/>
            <a:r>
              <a:rPr lang="de-DE" sz="2400" dirty="0">
                <a:cs typeface="Times New Roman" panose="02020603050405020304" pitchFamily="18" charset="0"/>
              </a:rPr>
              <a:t>Dort Überprüfung der Adoptionsfähigkeit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6CC7699-8DE8-77DE-B2D9-92820496B082}"/>
              </a:ext>
            </a:extLst>
          </p:cNvPr>
          <p:cNvSpPr txBox="1"/>
          <p:nvPr/>
        </p:nvSpPr>
        <p:spPr>
          <a:xfrm>
            <a:off x="6742584" y="621403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37443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74A41-EE73-3832-3EAC-543FC0DB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/>
          <a:lstStyle/>
          <a:p>
            <a:r>
              <a:rPr lang="de-DE" sz="3600" dirty="0"/>
              <a:t>„Lebensborn“-Kinderheim „Sonnenwiese“ als Sammel- und Bewahranstalt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B3D310-8D6D-F8B8-576E-E68CB3921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5"/>
          </a:xfrm>
        </p:spPr>
        <p:txBody>
          <a:bodyPr/>
          <a:lstStyle/>
          <a:p>
            <a:r>
              <a:rPr lang="de-DE" sz="2800" dirty="0">
                <a:cs typeface="Times New Roman" panose="02020603050405020304" pitchFamily="18" charset="0"/>
              </a:rPr>
              <a:t>Aufnahme und Betreuung von „Lebensborn“-Kindern zur Entlastung der „Lebensborn“-Entbindungsheime</a:t>
            </a:r>
          </a:p>
          <a:p>
            <a:r>
              <a:rPr lang="de-DE" sz="2800" dirty="0">
                <a:cs typeface="Times New Roman" panose="02020603050405020304" pitchFamily="18" charset="0"/>
              </a:rPr>
              <a:t>Bei Raubkindern deutsche (Sprach-)Erziehung</a:t>
            </a:r>
          </a:p>
          <a:p>
            <a:r>
              <a:rPr lang="de-DE" sz="2800" dirty="0">
                <a:cs typeface="Times New Roman" panose="02020603050405020304" pitchFamily="18" charset="0"/>
              </a:rPr>
              <a:t>Personal: Heimleiterin NS-Oberschwester Erika Wittmann, Heimärztin Dr. Erika Feith, 17 NS-Schwestern, 3 Lernschwestern, 10 Schwesternvorschülerinnen, 3 Erzieherinnen, sonstiges Personal für Haus und Garten (insgesamt 66 Personen)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39A4C5F-2E22-72D8-2CE2-DAD30EFFC6F0}"/>
              </a:ext>
            </a:extLst>
          </p:cNvPr>
          <p:cNvSpPr txBox="1"/>
          <p:nvPr/>
        </p:nvSpPr>
        <p:spPr>
          <a:xfrm>
            <a:off x="6750006" y="621211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19446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1512DE-0BDD-504C-E602-4E069113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de-DE" sz="3600" dirty="0"/>
              <a:t>NS-Oberschwester Erika Wittmann im „Lebensborn“-Kinderheim „Sonnenwiese“</a:t>
            </a:r>
          </a:p>
        </p:txBody>
      </p:sp>
      <p:pic>
        <p:nvPicPr>
          <p:cNvPr id="4" name="Inhaltsplatzhalter 3" descr="Ein Bild, das Kleidung, Person, Gebäude, draußen enthält.&#10;&#10;KI-generierte Inhalte können fehlerhaft sein.">
            <a:extLst>
              <a:ext uri="{FF2B5EF4-FFF2-40B4-BE49-F238E27FC236}">
                <a16:creationId xmlns:a16="http://schemas.microsoft.com/office/drawing/2014/main" id="{FF05B98A-D8BA-04E1-5A7C-9D20B76BD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0892" y="1700808"/>
            <a:ext cx="3902216" cy="452596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855F2E7-9067-2F36-0457-611E38939BC7}"/>
              </a:ext>
            </a:extLst>
          </p:cNvPr>
          <p:cNvSpPr txBox="1"/>
          <p:nvPr/>
        </p:nvSpPr>
        <p:spPr>
          <a:xfrm>
            <a:off x="6228184" y="6325275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Privatarchiv Arno Kaube</a:t>
            </a:r>
          </a:p>
        </p:txBody>
      </p:sp>
    </p:spTree>
    <p:extLst>
      <p:ext uri="{BB962C8B-B14F-4D97-AF65-F5344CB8AC3E}">
        <p14:creationId xmlns:p14="http://schemas.microsoft.com/office/powerpoint/2010/main" val="29941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7B657-208A-91EA-E8ED-E5A31C321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282154"/>
          </a:xfrm>
        </p:spPr>
        <p:txBody>
          <a:bodyPr/>
          <a:lstStyle/>
          <a:p>
            <a:r>
              <a:rPr lang="de-DE" sz="4000" dirty="0">
                <a:latin typeface="+mn-lt"/>
                <a:cs typeface="Times New Roman" panose="02020603050405020304" pitchFamily="18" charset="0"/>
              </a:rPr>
              <a:t>„Lebensborn“-Kinderheim „Alpenland“ als Eindeutschungsheim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15BA4A-0467-9A38-D995-3C9CF7705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0" y="2060848"/>
            <a:ext cx="8892480" cy="3600400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lang="de-DE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Umerzieh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ungsheim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 für polnische Raubkinder: </a:t>
            </a:r>
          </a:p>
          <a:p>
            <a:pPr lvl="1" indent="-342900">
              <a:buClr>
                <a:srgbClr val="FFCC00"/>
              </a:buClr>
              <a:defRPr/>
            </a:pPr>
            <a:r>
              <a:rPr lang="de-DE" sz="2000" dirty="0">
                <a:solidFill>
                  <a:srgbClr val="FFFFFF"/>
                </a:solidFill>
                <a:cs typeface="Times New Roman" panose="02020603050405020304" pitchFamily="18" charset="0"/>
              </a:rPr>
              <a:t>Mit Hilfe von Repressalien s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chnelles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 Erlernen der deutschen Sprache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Deutscher Unterricht: Lesen, Rechnen, Schreiben</a:t>
            </a:r>
          </a:p>
          <a:p>
            <a:pPr lvl="1" indent="-342900">
              <a:buClr>
                <a:srgbClr val="FFCC00"/>
              </a:buClr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Ausmärsche mit deutschen Liedern</a:t>
            </a:r>
          </a:p>
          <a:p>
            <a:pPr lvl="1" indent="-342900">
              <a:buClr>
                <a:srgbClr val="FFCC00"/>
              </a:buClr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für die Jungen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paramilitär</a:t>
            </a:r>
            <a:r>
              <a:rPr lang="de-DE" sz="2000" dirty="0" err="1">
                <a:solidFill>
                  <a:srgbClr val="FFFFFF"/>
                </a:solidFill>
                <a:cs typeface="Times New Roman" panose="02020603050405020304" pitchFamily="18" charset="0"/>
              </a:rPr>
              <a:t>ische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 Ausbildung durch HJ-Führer</a:t>
            </a:r>
          </a:p>
          <a:p>
            <a:r>
              <a:rPr lang="de-DE" sz="2400" dirty="0">
                <a:cs typeface="Times New Roman" panose="02020603050405020304" pitchFamily="18" charset="0"/>
              </a:rPr>
              <a:t>Personal: Heimleiterin Maria Merkel,  1 Verwalter, 1 Erzieherin, 3 NS-Schwestern, Hilfspersonal für Haus und Garten (insgesamt 25 Personen)</a:t>
            </a:r>
          </a:p>
          <a:p>
            <a:pPr lvl="1"/>
            <a:r>
              <a:rPr lang="de-DE" sz="2000" dirty="0">
                <a:cs typeface="Times New Roman" panose="02020603050405020304" pitchFamily="18" charset="0"/>
              </a:rPr>
              <a:t>seit 1944: 3 Häftlinge (Bibelforscherinnen)</a:t>
            </a:r>
          </a:p>
          <a:p>
            <a:endParaRPr lang="de-DE" sz="24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33ED58-E47C-9A47-AE37-C1AF556CFE0C}"/>
              </a:ext>
            </a:extLst>
          </p:cNvPr>
          <p:cNvSpPr txBox="1"/>
          <p:nvPr/>
        </p:nvSpPr>
        <p:spPr>
          <a:xfrm>
            <a:off x="6660232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36701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0A1DC-F96F-9AB6-35FE-737F3672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71788"/>
            <a:ext cx="8208912" cy="1282154"/>
          </a:xfrm>
        </p:spPr>
        <p:txBody>
          <a:bodyPr/>
          <a:lstStyle/>
          <a:p>
            <a:r>
              <a:rPr lang="de-DE" sz="3600" dirty="0">
                <a:cs typeface="Times New Roman" panose="02020603050405020304" pitchFamily="18" charset="0"/>
              </a:rPr>
              <a:t>Folgen für adoptionsungeeignete Kinder: rigorose Selektion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59AC34-661E-1275-024C-FF28C1B38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92" y="1988840"/>
            <a:ext cx="7859216" cy="3938426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Ungeeignete (= schwer behinderte) „Lebensborn“-Kinder:</a:t>
            </a:r>
          </a:p>
          <a:p>
            <a:pPr lvl="1" indent="-342900">
              <a:buClr>
                <a:srgbClr val="FFCC00"/>
              </a:buClr>
              <a:defRPr/>
            </a:pP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Verlegung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aus „Lebensborn“-Entbindungsheimen und „Lebensborn“-Kinderheim „Sonnenwiese“ in Kinderfachabteilungen = Ermordung (17 Fälle bekannt)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Ungeeignete Raubkinder:</a:t>
            </a:r>
          </a:p>
          <a:p>
            <a:pPr lvl="1" indent="-342900">
              <a:buClr>
                <a:srgbClr val="FFCC00"/>
              </a:buClr>
              <a:defRPr/>
            </a:pP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Aus Polen: Rückführung in (Vernichtungs-)Lager in Polen</a:t>
            </a:r>
          </a:p>
          <a:p>
            <a:pPr lvl="1" indent="-342900">
              <a:buClr>
                <a:srgbClr val="FFCC00"/>
              </a:buClr>
              <a:defRPr/>
            </a:pPr>
            <a:r>
              <a:rPr lang="de-DE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Aus Slowenien: Verlegung in bayerische Lager ohne jede Kinderbetreuung oder Bezugspersonen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ECB694F-5043-630A-C319-F24CFABFE65A}"/>
              </a:ext>
            </a:extLst>
          </p:cNvPr>
          <p:cNvSpPr txBox="1"/>
          <p:nvPr/>
        </p:nvSpPr>
        <p:spPr>
          <a:xfrm>
            <a:off x="6876256" y="6245196"/>
            <a:ext cx="191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6781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B6D4E-1497-8C0D-4B44-3792339B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38138"/>
          </a:xfrm>
        </p:spPr>
        <p:txBody>
          <a:bodyPr/>
          <a:lstStyle/>
          <a:p>
            <a:r>
              <a:rPr lang="de-DE" sz="3600" dirty="0">
                <a:solidFill>
                  <a:srgbClr val="E5E5FF"/>
                </a:solidFill>
                <a:cs typeface="Times New Roman" panose="02020603050405020304" pitchFamily="18" charset="0"/>
              </a:rPr>
              <a:t>Folgen für adoptionsgeeignete Kinder:</a:t>
            </a: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 </a:t>
            </a:r>
            <a:b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</a:b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Times New Roman" panose="02020603050405020304" pitchFamily="18" charset="0"/>
              </a:rPr>
              <a:t>Vermittlung in Familienpflege</a:t>
            </a:r>
            <a:endParaRPr lang="de-DE" sz="3600" dirty="0">
              <a:cs typeface="Times New Roman" panose="02020603050405020304" pitchFamily="18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904108-6218-4D7A-682E-45D85D16A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176464"/>
          </a:xfrm>
        </p:spPr>
        <p:txBody>
          <a:bodyPr/>
          <a:lstStyle/>
          <a:p>
            <a:r>
              <a:rPr lang="de-DE" sz="2800" dirty="0">
                <a:cs typeface="Times New Roman" panose="02020603050405020304" pitchFamily="18" charset="0"/>
              </a:rPr>
              <a:t>Aufforderung an interessierte Paare in die beiden „Lebensborn“-Kinderheime zu kommen</a:t>
            </a:r>
          </a:p>
          <a:p>
            <a:r>
              <a:rPr lang="de-DE" sz="2800" dirty="0">
                <a:cs typeface="Times New Roman" panose="02020603050405020304" pitchFamily="18" charset="0"/>
              </a:rPr>
              <a:t>Auswahl aus vorgestellten Kindern</a:t>
            </a:r>
          </a:p>
          <a:p>
            <a:r>
              <a:rPr lang="de-DE" sz="2800" dirty="0">
                <a:cs typeface="Times New Roman" panose="02020603050405020304" pitchFamily="18" charset="0"/>
              </a:rPr>
              <a:t>Nach Erledigung der Formalitäten Abholung der Kinder aus den „Lebensborn“-Kinderheimen</a:t>
            </a:r>
          </a:p>
          <a:p>
            <a:r>
              <a:rPr lang="de-DE" sz="2800" dirty="0">
                <a:cs typeface="Times New Roman" panose="02020603050405020304" pitchFamily="18" charset="0"/>
              </a:rPr>
              <a:t>Bei Raubkindern nach juristischer Erklärung zu Findelkindern:</a:t>
            </a:r>
          </a:p>
          <a:p>
            <a:pPr lvl="1"/>
            <a:r>
              <a:rPr lang="de-DE" sz="2400" dirty="0">
                <a:cs typeface="Times New Roman" panose="02020603050405020304" pitchFamily="18" charset="0"/>
              </a:rPr>
              <a:t>Polizeiliche Abmeldung auf den Namen der Pflegeeltern </a:t>
            </a:r>
          </a:p>
          <a:p>
            <a:pPr lvl="1"/>
            <a:r>
              <a:rPr lang="de-DE" sz="2400" dirty="0">
                <a:cs typeface="Times New Roman" panose="02020603050405020304" pitchFamily="18" charset="0"/>
              </a:rPr>
              <a:t>Dokumente mit  neuen Namen und Geburtsdaten</a:t>
            </a:r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F0E7F4A-7A95-07A6-082F-113A5BB0CB80}"/>
              </a:ext>
            </a:extLst>
          </p:cNvPr>
          <p:cNvSpPr txBox="1"/>
          <p:nvPr/>
        </p:nvSpPr>
        <p:spPr>
          <a:xfrm>
            <a:off x="6742584" y="62068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70481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A8F394-4167-AB73-0B97-0CAE82B7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r>
              <a:rPr lang="de-DE" dirty="0"/>
              <a:t>Mythos „Lebensborn“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B34655-4698-1A60-6872-396EF43FE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384376"/>
          </a:xfrm>
        </p:spPr>
        <p:txBody>
          <a:bodyPr/>
          <a:lstStyle/>
          <a:p>
            <a:r>
              <a:rPr lang="de-DE" sz="4000" dirty="0"/>
              <a:t>„Dem Führer ein Kind schenken“</a:t>
            </a:r>
          </a:p>
          <a:p>
            <a:r>
              <a:rPr lang="de-DE" sz="4000" dirty="0"/>
              <a:t>„Zuchtanstalt“</a:t>
            </a:r>
          </a:p>
          <a:p>
            <a:r>
              <a:rPr lang="de-DE" sz="4000" dirty="0"/>
              <a:t>Fortleben des „Mythos“ trotz historischer Forschung und aller medialen Aufklärung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26C01F-7CB8-E904-EEE7-19E9AECF0355}"/>
              </a:ext>
            </a:extLst>
          </p:cNvPr>
          <p:cNvSpPr txBox="1"/>
          <p:nvPr/>
        </p:nvSpPr>
        <p:spPr>
          <a:xfrm>
            <a:off x="6742584" y="63813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© Georg Lilienthal</a:t>
            </a:r>
          </a:p>
        </p:txBody>
      </p:sp>
    </p:spTree>
    <p:extLst>
      <p:ext uri="{BB962C8B-B14F-4D97-AF65-F5344CB8AC3E}">
        <p14:creationId xmlns:p14="http://schemas.microsoft.com/office/powerpoint/2010/main" val="3831033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78197-35F1-7036-1E9E-0263524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de-DE" sz="4000" dirty="0">
                <a:cs typeface="Times New Roman" panose="02020603050405020304" pitchFamily="18" charset="0"/>
              </a:rPr>
              <a:t>Acman, Ivan </a:t>
            </a:r>
            <a:br>
              <a:rPr lang="de-DE" sz="4000" dirty="0">
                <a:cs typeface="Times New Roman" panose="02020603050405020304" pitchFamily="18" charset="0"/>
              </a:rPr>
            </a:br>
            <a:r>
              <a:rPr lang="de-DE" sz="4000" dirty="0">
                <a:cs typeface="Times New Roman" panose="02020603050405020304" pitchFamily="18" charset="0"/>
              </a:rPr>
              <a:t>Geburtsbescheinigung 1944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11973326-F4F6-A5F1-87CF-C9F89E2AAAB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477200"/>
              </p:ext>
            </p:extLst>
          </p:nvPr>
        </p:nvGraphicFramePr>
        <p:xfrm>
          <a:off x="1456531" y="1700808"/>
          <a:ext cx="623093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393427" imgH="5369723" progId="Word.Document.12">
                  <p:embed/>
                </p:oleObj>
              </mc:Choice>
              <mc:Fallback>
                <p:oleObj name="Document" r:id="rId2" imgW="7393427" imgH="536972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56531" y="1700808"/>
                        <a:ext cx="6230937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FE012D23-6DF8-0B75-13E0-E7843BD55A2A}"/>
              </a:ext>
            </a:extLst>
          </p:cNvPr>
          <p:cNvSpPr txBox="1"/>
          <p:nvPr/>
        </p:nvSpPr>
        <p:spPr>
          <a:xfrm>
            <a:off x="6516216" y="6370787"/>
            <a:ext cx="214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Privatarchiv Lilienthal</a:t>
            </a:r>
          </a:p>
        </p:txBody>
      </p:sp>
    </p:spTree>
    <p:extLst>
      <p:ext uri="{BB962C8B-B14F-4D97-AF65-F5344CB8AC3E}">
        <p14:creationId xmlns:p14="http://schemas.microsoft.com/office/powerpoint/2010/main" val="4827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B061AF-82BB-2B8C-7363-7C4600A5C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1210146"/>
          </a:xfrm>
        </p:spPr>
        <p:txBody>
          <a:bodyPr/>
          <a:lstStyle/>
          <a:p>
            <a:r>
              <a:rPr lang="de-DE" sz="3600" dirty="0"/>
              <a:t>„Lebensborn“-Kinderheim „Sonnenwiese“: Nachkriegsaussagen des Personals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7E21F-B3A8-04FB-3251-67102E3B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392488"/>
          </a:xfrm>
        </p:spPr>
        <p:txBody>
          <a:bodyPr/>
          <a:lstStyle/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Pflegerin Werner 1947: „Zum größten Teil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mußte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den Kindern das Sprechen erst beigebracht werden. […] Bei Ankunft der Kinder war der geistige sowie gesundheitliche Zustand weit zurück. Auf Grund der guten Pflege, die den Kindern hier angedieh, gingen die geistige sowie körperliche Entwicklung gut vonstatten.“ </a:t>
            </a:r>
          </a:p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Oberschwester Wittmann 1992: „Unseren Kindern, die zu uns kamen, denen ging es bestens.“</a:t>
            </a:r>
          </a:p>
          <a:p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Ausgeklammert wurden bei den Nachkriegsaussagen:</a:t>
            </a:r>
          </a:p>
          <a:p>
            <a:pPr lvl="1"/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Die rigorose Selektion der nicht adoptionsfähigen Kinder</a:t>
            </a:r>
          </a:p>
          <a:p>
            <a:pPr lvl="1"/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Die Zwangseindeutschung mit Änderung der Namen und Geburtsdaten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645FB2F-1941-A36A-ED14-E2FE31A8A725}"/>
              </a:ext>
            </a:extLst>
          </p:cNvPr>
          <p:cNvSpPr txBox="1"/>
          <p:nvPr/>
        </p:nvSpPr>
        <p:spPr>
          <a:xfrm>
            <a:off x="6660232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60133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F1708-950C-13CE-6910-4493C281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„Lebensborn“-Kinderheim „Alpenland“: Nachkriegsaussagen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4FCA97-C293-79CE-F298-8EC7E2D06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349079"/>
          </a:xfrm>
        </p:spPr>
        <p:txBody>
          <a:bodyPr/>
          <a:lstStyle/>
          <a:p>
            <a:r>
              <a:rPr lang="de-DE" sz="2400" dirty="0">
                <a:cs typeface="Times New Roman" panose="02020603050405020304" pitchFamily="18" charset="0"/>
              </a:rPr>
              <a:t>Heimleiterin Maria Merkel 1947: „Wir dachten nur an Fürsorge und dafür mühten wir uns ab.“ „Die Kinder wurden körperlich und geistig aufs beste betreut.“</a:t>
            </a:r>
          </a:p>
          <a:p>
            <a:r>
              <a:rPr lang="de-DE" sz="2400" dirty="0">
                <a:cs typeface="Times New Roman" panose="02020603050405020304" pitchFamily="18" charset="0"/>
              </a:rPr>
              <a:t>Ehemaliges Raubkind Anna </a:t>
            </a:r>
            <a:r>
              <a:rPr lang="de-DE" sz="2400" dirty="0" err="1">
                <a:cs typeface="Times New Roman" panose="02020603050405020304" pitchFamily="18" charset="0"/>
              </a:rPr>
              <a:t>Kociuba</a:t>
            </a:r>
            <a:r>
              <a:rPr lang="de-DE" sz="2400" dirty="0">
                <a:cs typeface="Times New Roman" panose="02020603050405020304" pitchFamily="18" charset="0"/>
              </a:rPr>
              <a:t> 2000: „Größere Disziplin, nur deutsche Sprache, Hunger und körperliche Züchtigung.“</a:t>
            </a:r>
          </a:p>
          <a:p>
            <a:r>
              <a:rPr lang="de-DE" sz="2400" dirty="0">
                <a:cs typeface="Times New Roman" panose="02020603050405020304" pitchFamily="18" charset="0"/>
              </a:rPr>
              <a:t>Ehemaliges Raubkind (Junge) 1997: Hatten wir polnisch gesprochen, mussten wir „eine Schüssel mit Wasser halten und Kniebeugen machen“.</a:t>
            </a:r>
          </a:p>
          <a:p>
            <a:r>
              <a:rPr lang="de-DE" sz="2400" dirty="0">
                <a:cs typeface="Times New Roman" panose="02020603050405020304" pitchFamily="18" charset="0"/>
              </a:rPr>
              <a:t>Sonstige Strafen besonders für Jungen wegen</a:t>
            </a:r>
            <a:r>
              <a:rPr lang="de-DE" sz="2400" dirty="0">
                <a:solidFill>
                  <a:srgbClr val="FFFFFF"/>
                </a:solidFill>
                <a:cs typeface="Times New Roman" panose="02020603050405020304" pitchFamily="18" charset="0"/>
              </a:rPr>
              <a:t> Bettnässen, geringer körperlicher Ausdauer</a:t>
            </a:r>
            <a:r>
              <a:rPr lang="de-DE" sz="2400" dirty="0">
                <a:cs typeface="Times New Roman" panose="02020603050405020304" pitchFamily="18" charset="0"/>
              </a:rPr>
              <a:t>, Lebensmitteldiebstahl: Nahrungsentzug, Dunkelhaft, stundenlanges Strammstehen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4D7DACF-F896-D519-638C-BDEDAB7FE399}"/>
              </a:ext>
            </a:extLst>
          </p:cNvPr>
          <p:cNvSpPr txBox="1"/>
          <p:nvPr/>
        </p:nvSpPr>
        <p:spPr>
          <a:xfrm>
            <a:off x="6808358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97069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7A18B-8767-9C79-46BF-D7B7E24E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800200"/>
          </a:xfrm>
        </p:spPr>
        <p:txBody>
          <a:bodyPr/>
          <a:lstStyle/>
          <a:p>
            <a:r>
              <a:rPr lang="de-DE" sz="4000" dirty="0"/>
              <a:t>Stolperschwelle im ehemaligen „Lebensborn“-Kinderheim „Sonnenwiese“ 2017</a:t>
            </a:r>
          </a:p>
        </p:txBody>
      </p:sp>
      <p:pic>
        <p:nvPicPr>
          <p:cNvPr id="5" name="Inhaltsplatzhalter 4" descr="Ein Bild, das Text, Schrift, Platte, Informationen enthält.&#10;&#10;Automatisch generierte Beschreibung">
            <a:extLst>
              <a:ext uri="{FF2B5EF4-FFF2-40B4-BE49-F238E27FC236}">
                <a16:creationId xmlns:a16="http://schemas.microsoft.com/office/drawing/2014/main" id="{6847EC4E-2504-BCAA-007A-8810BFEEC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01008"/>
            <a:ext cx="8229600" cy="1551013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5011A0C-B202-1DFD-9C7E-5C05E2FC862D}"/>
              </a:ext>
            </a:extLst>
          </p:cNvPr>
          <p:cNvSpPr txBox="1"/>
          <p:nvPr/>
        </p:nvSpPr>
        <p:spPr>
          <a:xfrm>
            <a:off x="4355976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Aus Bericht einer Lokalzeitung vom 28.07.2017</a:t>
            </a:r>
          </a:p>
        </p:txBody>
      </p:sp>
    </p:spTree>
    <p:extLst>
      <p:ext uri="{BB962C8B-B14F-4D97-AF65-F5344CB8AC3E}">
        <p14:creationId xmlns:p14="http://schemas.microsoft.com/office/powerpoint/2010/main" val="136458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1B7E3-6585-4AAD-ACE9-62872576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96665"/>
            <a:ext cx="8784976" cy="1143000"/>
          </a:xfrm>
        </p:spPr>
        <p:txBody>
          <a:bodyPr/>
          <a:lstStyle/>
          <a:p>
            <a:r>
              <a:rPr lang="de-DE" sz="3600" dirty="0"/>
              <a:t>Schicksal eines Raubkindes aus Slowenien: Erika Matko (Ingrid von Oelhafen)</a:t>
            </a:r>
          </a:p>
        </p:txBody>
      </p:sp>
      <p:pic>
        <p:nvPicPr>
          <p:cNvPr id="5" name="Inhaltsplatzhalter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F0709CF-624D-49EF-9C80-634E51B7F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05" y="1605203"/>
            <a:ext cx="8254190" cy="4954562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FE6251-4321-8F8B-DFF3-4BFC034688EF}"/>
              </a:ext>
            </a:extLst>
          </p:cNvPr>
          <p:cNvSpPr txBox="1"/>
          <p:nvPr/>
        </p:nvSpPr>
        <p:spPr>
          <a:xfrm>
            <a:off x="6660232" y="651908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Privatarchiv Lilienthal</a:t>
            </a:r>
          </a:p>
        </p:txBody>
      </p:sp>
    </p:spTree>
    <p:extLst>
      <p:ext uri="{BB962C8B-B14F-4D97-AF65-F5344CB8AC3E}">
        <p14:creationId xmlns:p14="http://schemas.microsoft.com/office/powerpoint/2010/main" val="3191274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98B72-A823-DAE6-363F-E17D4322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/>
          <a:lstStyle/>
          <a:p>
            <a:r>
              <a:rPr lang="de-DE" sz="3200" dirty="0"/>
              <a:t>Gedenken an die Raubkinder in Slowenien </a:t>
            </a:r>
            <a:br>
              <a:rPr lang="de-DE" sz="3200" dirty="0"/>
            </a:br>
            <a:r>
              <a:rPr lang="de-DE" sz="3200" dirty="0"/>
              <a:t>Staatsakt 27.09.2025: 80. Jahrestag der Rückkehr</a:t>
            </a:r>
          </a:p>
        </p:txBody>
      </p:sp>
      <p:pic>
        <p:nvPicPr>
          <p:cNvPr id="5" name="Inhaltsplatzhalter 4" descr="Ein Bild, das Kleidung, Person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5D958B99-4980-7505-1DE2-18DF66B10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772816"/>
            <a:ext cx="3394472" cy="452596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F4148D-76C4-1AF0-10CF-A20A0188CDB1}"/>
              </a:ext>
            </a:extLst>
          </p:cNvPr>
          <p:cNvSpPr txBox="1"/>
          <p:nvPr/>
        </p:nvSpPr>
        <p:spPr>
          <a:xfrm>
            <a:off x="7164288" y="63986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Foto Lilienthal</a:t>
            </a:r>
          </a:p>
        </p:txBody>
      </p:sp>
    </p:spTree>
    <p:extLst>
      <p:ext uri="{BB962C8B-B14F-4D97-AF65-F5344CB8AC3E}">
        <p14:creationId xmlns:p14="http://schemas.microsoft.com/office/powerpoint/2010/main" val="1086262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682C3F-3DD5-6FE7-9A72-F4D46BA35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82" y="2420888"/>
            <a:ext cx="7782036" cy="1800200"/>
          </a:xfrm>
        </p:spPr>
        <p:txBody>
          <a:bodyPr/>
          <a:lstStyle/>
          <a:p>
            <a:pPr marL="0" indent="0" algn="ctr">
              <a:buNone/>
            </a:pPr>
            <a:r>
              <a:rPr lang="de-DE" sz="4400" b="1" dirty="0">
                <a:cs typeface="Times New Roman" panose="02020603050405020304" pitchFamily="18" charset="0"/>
              </a:rPr>
              <a:t>Ich bedanke mich für </a:t>
            </a:r>
          </a:p>
          <a:p>
            <a:pPr marL="0" indent="0" algn="ctr">
              <a:buNone/>
            </a:pPr>
            <a:r>
              <a:rPr lang="de-DE" sz="4400" b="1" dirty="0">
                <a:cs typeface="Times New Roman" panose="02020603050405020304" pitchFamily="18" charset="0"/>
              </a:rPr>
              <a:t>Ihre geduldige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368787300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3CACE-D076-4890-AEBC-E95C1FD1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210146"/>
          </a:xfrm>
        </p:spPr>
        <p:txBody>
          <a:bodyPr/>
          <a:lstStyle/>
          <a:p>
            <a:r>
              <a:rPr lang="de-DE" sz="3600" dirty="0"/>
              <a:t>Der „Lebensborn e. V.“ </a:t>
            </a:r>
            <a:br>
              <a:rPr lang="de-DE" sz="3600" dirty="0"/>
            </a:br>
            <a:r>
              <a:rPr lang="de-DE" sz="3600" dirty="0"/>
              <a:t>als Instrument der NS-Rassenpolitik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18960A-9CF0-4224-ABF3-4BA5D0C1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52" y="1484784"/>
            <a:ext cx="8682136" cy="4688446"/>
          </a:xfrm>
        </p:spPr>
        <p:txBody>
          <a:bodyPr/>
          <a:lstStyle/>
          <a:p>
            <a:r>
              <a:rPr lang="de-DE" sz="2800" dirty="0"/>
              <a:t>1935 als SS-Verein gegründet für ledige Schwangere</a:t>
            </a:r>
          </a:p>
          <a:p>
            <a:pPr lvl="1"/>
            <a:r>
              <a:rPr lang="de-DE" sz="2400" dirty="0"/>
              <a:t>Ziel: Durch Verhinderung von Abtreibungen Vermehrung „rassisch wertvollen Nachwuchses“</a:t>
            </a:r>
          </a:p>
          <a:p>
            <a:r>
              <a:rPr lang="de-DE" sz="2800" dirty="0"/>
              <a:t>Eigene Entbindungsheime mit Geheimhaltung von Schwangerschaft und Geburt:</a:t>
            </a:r>
          </a:p>
          <a:p>
            <a:pPr lvl="1"/>
            <a:r>
              <a:rPr lang="de-DE" sz="2400" dirty="0"/>
              <a:t>dafür eigene Standesämter und polizeiliche Meldestellen</a:t>
            </a:r>
          </a:p>
          <a:p>
            <a:r>
              <a:rPr lang="de-DE" sz="2800" dirty="0"/>
              <a:t>Erbgesundheits- und Rassenprüfung von Mutter und Vater</a:t>
            </a:r>
          </a:p>
          <a:p>
            <a:r>
              <a:rPr lang="de-DE" sz="2800" dirty="0"/>
              <a:t>Vormundschaft für die Kinder, Unterstützung der Mutter bei der Suche nach Arbeitsplatz und Wohnung</a:t>
            </a:r>
          </a:p>
          <a:p>
            <a:r>
              <a:rPr lang="de-DE" sz="2800" dirty="0"/>
              <a:t>Gleichzeitig Selektion von Kindern mit Behinderungen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546700-EBFD-487A-B085-C9E2384B2AD2}"/>
              </a:ext>
            </a:extLst>
          </p:cNvPr>
          <p:cNvSpPr txBox="1"/>
          <p:nvPr/>
        </p:nvSpPr>
        <p:spPr>
          <a:xfrm>
            <a:off x="6732240" y="622834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© Georg Lilienthal</a:t>
            </a:r>
          </a:p>
        </p:txBody>
      </p:sp>
    </p:spTree>
    <p:extLst>
      <p:ext uri="{BB962C8B-B14F-4D97-AF65-F5344CB8AC3E}">
        <p14:creationId xmlns:p14="http://schemas.microsoft.com/office/powerpoint/2010/main" val="20431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4A979-9042-C0C4-84FC-C935D3CAA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92424-FF16-C528-A466-AE940887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„Lebensborn“-Entbindungsheime im Reichsgebiet 1936-1945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76C508E-9C9D-9BC4-25F7-9C52110C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04456"/>
          </a:xfrm>
        </p:spPr>
        <p:txBody>
          <a:bodyPr/>
          <a:lstStyle/>
          <a:p>
            <a:r>
              <a:rPr lang="de-DE" dirty="0"/>
              <a:t>In 8 Heimen 5.047 Entbindungen bis 30.09.1943</a:t>
            </a:r>
          </a:p>
          <a:p>
            <a:pPr lvl="1"/>
            <a:r>
              <a:rPr lang="de-DE" dirty="0"/>
              <a:t>Bis Kriegsende ca. 8.000 Entbindungen</a:t>
            </a:r>
          </a:p>
          <a:p>
            <a:pPr lvl="1"/>
            <a:r>
              <a:rPr lang="de-DE" dirty="0"/>
              <a:t>55 % ehelich, 45 % unehelich</a:t>
            </a:r>
          </a:p>
          <a:p>
            <a:r>
              <a:rPr lang="de-DE" dirty="0"/>
              <a:t>Größe der Heime:</a:t>
            </a:r>
          </a:p>
          <a:p>
            <a:pPr lvl="1"/>
            <a:r>
              <a:rPr lang="de-DE" dirty="0"/>
              <a:t>„Hochland“ in Steinhöring (1936-1945): 50 Mütter- und 109 Kinderplätze</a:t>
            </a:r>
          </a:p>
          <a:p>
            <a:pPr lvl="1"/>
            <a:r>
              <a:rPr lang="de-DE" dirty="0"/>
              <a:t>„Taunus“ in Wiesbaden (1943-1945): 80 Mütter- und 55 Kinderplätze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EB5A9E-84DA-F23A-1EDD-85E005A018F8}"/>
              </a:ext>
            </a:extLst>
          </p:cNvPr>
          <p:cNvSpPr txBox="1"/>
          <p:nvPr/>
        </p:nvSpPr>
        <p:spPr>
          <a:xfrm>
            <a:off x="6804248" y="614496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734887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D7878640-3BFB-43CA-BA4C-DEB9932BAD2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4000" dirty="0"/>
              <a:t>„Lebensborn“-Heime</a:t>
            </a:r>
            <a:br>
              <a:rPr lang="de-DE" altLang="de-DE" sz="4000" dirty="0"/>
            </a:br>
            <a:r>
              <a:rPr lang="de-DE" altLang="de-DE" sz="4000" dirty="0"/>
              <a:t> im Deutschen Reich</a:t>
            </a:r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723DADB-208C-43DC-B105-9E033B06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56" y="1556792"/>
            <a:ext cx="6626688" cy="47815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D95FFD1-17DB-2ECC-5436-082B0ADF0460}"/>
              </a:ext>
            </a:extLst>
          </p:cNvPr>
          <p:cNvSpPr txBox="1"/>
          <p:nvPr/>
        </p:nvSpPr>
        <p:spPr>
          <a:xfrm>
            <a:off x="6876256" y="63813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D509AE4-FF9A-47FE-90C2-EAAE52F1921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06713" y="188640"/>
            <a:ext cx="8570818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DE" altLang="de-DE" sz="3600" dirty="0"/>
              <a:t>„Lebensborn“-Entbindungsheim „Hochland“ in Steinhöring: Operationssaal</a:t>
            </a:r>
          </a:p>
        </p:txBody>
      </p:sp>
      <p:pic>
        <p:nvPicPr>
          <p:cNvPr id="3" name="Grafik 2" descr="Ein Bild, das drinnen, Wand, Foto, Boden enthält.&#10;&#10;Automatisch generierte Beschreibung">
            <a:extLst>
              <a:ext uri="{FF2B5EF4-FFF2-40B4-BE49-F238E27FC236}">
                <a16:creationId xmlns:a16="http://schemas.microsoft.com/office/drawing/2014/main" id="{DA33C2AB-501C-4E49-9862-C22AC3FC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1" y="1600200"/>
            <a:ext cx="3424623" cy="478155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8482669-5454-D19A-35F1-D3974EE31983}"/>
              </a:ext>
            </a:extLst>
          </p:cNvPr>
          <p:cNvSpPr txBox="1"/>
          <p:nvPr/>
        </p:nvSpPr>
        <p:spPr>
          <a:xfrm>
            <a:off x="6732240" y="60932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Privatarchiv Lilienthal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7F8C0-B4CF-2461-E5E7-009A5951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0" y="260648"/>
            <a:ext cx="8718140" cy="1143000"/>
          </a:xfrm>
        </p:spPr>
        <p:txBody>
          <a:bodyPr/>
          <a:lstStyle/>
          <a:p>
            <a:r>
              <a:rPr lang="de-DE" sz="3600" dirty="0"/>
              <a:t>„Lebensborn“-Entbindungsheim Hochland in Steinhöring: Säuglingszimmer</a:t>
            </a:r>
          </a:p>
        </p:txBody>
      </p:sp>
      <p:pic>
        <p:nvPicPr>
          <p:cNvPr id="5" name="Inhaltsplatzhalter 4" descr="Ein Bild, das Im Haus, Wand, Zimmer, Mobiliar enthält.&#10;&#10;KI-generierte Inhalte können fehlerhaft sein.">
            <a:extLst>
              <a:ext uri="{FF2B5EF4-FFF2-40B4-BE49-F238E27FC236}">
                <a16:creationId xmlns:a16="http://schemas.microsoft.com/office/drawing/2014/main" id="{837BBAD3-CD59-752A-E0CB-E386F65DF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23" y="1600200"/>
            <a:ext cx="6296154" cy="4525963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17C5E8F-A650-43E7-5FCA-3800B36FF3BD}"/>
              </a:ext>
            </a:extLst>
          </p:cNvPr>
          <p:cNvSpPr txBox="1"/>
          <p:nvPr/>
        </p:nvSpPr>
        <p:spPr>
          <a:xfrm>
            <a:off x="6804248" y="6309967"/>
            <a:ext cx="2126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Privatarchiv Lilienthal</a:t>
            </a:r>
          </a:p>
        </p:txBody>
      </p:sp>
    </p:spTree>
    <p:extLst>
      <p:ext uri="{BB962C8B-B14F-4D97-AF65-F5344CB8AC3E}">
        <p14:creationId xmlns:p14="http://schemas.microsoft.com/office/powerpoint/2010/main" val="1978079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13171-7537-400F-8A09-D072A105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422275"/>
            <a:ext cx="8713787" cy="1277938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solidFill>
                  <a:srgbClr val="E5E5FF"/>
                </a:solidFill>
                <a:latin typeface="Garamond"/>
                <a:cs typeface="Arial"/>
              </a:rPr>
              <a:t>Neue Aufgaben für den „Lebensborn“ </a:t>
            </a:r>
            <a:br>
              <a:rPr lang="de-DE" sz="3600" dirty="0">
                <a:solidFill>
                  <a:srgbClr val="E5E5FF"/>
                </a:solidFill>
                <a:latin typeface="Garamond"/>
                <a:cs typeface="Arial"/>
              </a:rPr>
            </a:br>
            <a:r>
              <a:rPr lang="de-DE" sz="3600" dirty="0">
                <a:solidFill>
                  <a:srgbClr val="E5E5FF"/>
                </a:solidFill>
                <a:latin typeface="Garamond"/>
                <a:cs typeface="Arial"/>
              </a:rPr>
              <a:t>nach Kriegsbeginn im besetzten Ausland</a:t>
            </a:r>
            <a:endParaRPr lang="de-DE" sz="36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C7E858-2797-4C7C-9323-347C94954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74441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2800" dirty="0"/>
              <a:t>1. Errichtung von Entbindungsheimen:</a:t>
            </a:r>
          </a:p>
          <a:p>
            <a:pPr lvl="1">
              <a:spcBef>
                <a:spcPts val="0"/>
              </a:spcBef>
            </a:pPr>
            <a:r>
              <a:rPr lang="de-DE" sz="2400" dirty="0"/>
              <a:t>9 Entbindungsheime in Norwegen mit 12.000 Geburten seit 1940</a:t>
            </a:r>
          </a:p>
          <a:p>
            <a:pPr lvl="1">
              <a:spcBef>
                <a:spcPts val="0"/>
              </a:spcBef>
            </a:pPr>
            <a:r>
              <a:rPr lang="de-DE" sz="2400" dirty="0"/>
              <a:t>Für kurze Zeit jeweils ein Entbindungsheim in Frankreich und Belgien </a:t>
            </a:r>
          </a:p>
          <a:p>
            <a:pPr>
              <a:spcBef>
                <a:spcPts val="0"/>
              </a:spcBef>
            </a:pPr>
            <a:r>
              <a:rPr lang="de-DE" sz="2800" dirty="0"/>
              <a:t>2. Beteiligung an der Zwangseindeutschung von  Raubkindern</a:t>
            </a:r>
          </a:p>
          <a:p>
            <a:pPr>
              <a:spcBef>
                <a:spcPts val="0"/>
              </a:spcBef>
            </a:pPr>
            <a:r>
              <a:rPr lang="de-DE" sz="2800" dirty="0"/>
              <a:t>Raub von mindestens 50.000 Kindern durch SS, Gestapo, Gesundheits- und Jugendämter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32701E-2051-44B9-9F99-42C2E6002BC5}"/>
              </a:ext>
            </a:extLst>
          </p:cNvPr>
          <p:cNvSpPr txBox="1"/>
          <p:nvPr/>
        </p:nvSpPr>
        <p:spPr>
          <a:xfrm>
            <a:off x="6732240" y="625105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© Georg Lilienthal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5F9C1-C000-7FF5-94F5-2876F683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/>
          <a:lstStyle/>
          <a:p>
            <a:r>
              <a:rPr lang="de-DE" dirty="0"/>
              <a:t>Drei Kategorien von Kindern im „Lebensborn“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EBE4D-25FE-014F-0D08-8F9F96FA0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/>
          <a:lstStyle/>
          <a:p>
            <a:r>
              <a:rPr lang="de-DE" dirty="0"/>
              <a:t>1. im „Lebensborn“ ehelich geboren</a:t>
            </a:r>
          </a:p>
          <a:p>
            <a:r>
              <a:rPr lang="de-DE" dirty="0"/>
              <a:t>2. im „Lebensborn“ unehelich geboren:</a:t>
            </a:r>
          </a:p>
          <a:p>
            <a:pPr lvl="1"/>
            <a:r>
              <a:rPr lang="de-DE" dirty="0"/>
              <a:t>Ziel des „Lebensborn“: Heirat der Eltern, ansonsten Verbleib des Kindes bei der Mutter, zeitweiser Aufenthalt des Kindes im „Lebensborn“, befristete Familienpflege, zur Not Adoption</a:t>
            </a:r>
          </a:p>
          <a:p>
            <a:r>
              <a:rPr lang="de-DE" dirty="0"/>
              <a:t>3. Raubkinder aus dem besetzten Ausland:</a:t>
            </a:r>
          </a:p>
          <a:p>
            <a:pPr lvl="1"/>
            <a:r>
              <a:rPr lang="de-DE" dirty="0"/>
              <a:t>Ziel des „Lebensborn“: Umerziehung zu deutschen Kindern und Adoption in deutsche Familien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8923AF-C27C-810F-926F-98F722AFF124}"/>
              </a:ext>
            </a:extLst>
          </p:cNvPr>
          <p:cNvSpPr txBox="1"/>
          <p:nvPr/>
        </p:nvSpPr>
        <p:spPr>
          <a:xfrm>
            <a:off x="6814211" y="62373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/>
              <a:t>© Georg Lilienthal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97549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1155</Words>
  <Application>Microsoft Office PowerPoint</Application>
  <PresentationFormat>Bildschirmpräsentation (4:3)</PresentationFormat>
  <Paragraphs>135</Paragraphs>
  <Slides>26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Garamond</vt:lpstr>
      <vt:lpstr>Times New Roman</vt:lpstr>
      <vt:lpstr>Wingdings</vt:lpstr>
      <vt:lpstr>Strömung</vt:lpstr>
      <vt:lpstr>Document</vt:lpstr>
      <vt:lpstr>„Der Lebensborn e. V.“ und  seine Heime</vt:lpstr>
      <vt:lpstr>Mythos „Lebensborn“</vt:lpstr>
      <vt:lpstr>Der „Lebensborn e. V.“  als Instrument der NS-Rassenpolitik</vt:lpstr>
      <vt:lpstr>„Lebensborn“-Entbindungsheime im Reichsgebiet 1936-1945</vt:lpstr>
      <vt:lpstr>„Lebensborn“-Heime  im Deutschen Reich</vt:lpstr>
      <vt:lpstr>„Lebensborn“-Entbindungsheim „Hochland“ in Steinhöring: Operationssaal</vt:lpstr>
      <vt:lpstr>„Lebensborn“-Entbindungsheim Hochland in Steinhöring: Säuglingszimmer</vt:lpstr>
      <vt:lpstr>Neue Aufgaben für den „Lebensborn“  nach Kriegsbeginn im besetzten Ausland</vt:lpstr>
      <vt:lpstr>Drei Kategorien von Kindern im „Lebensborn“</vt:lpstr>
      <vt:lpstr>„Lebensborn“-Kinderheime im Reichsgebiet 1942-1945</vt:lpstr>
      <vt:lpstr>Eindeutschung von Raubkindern </vt:lpstr>
      <vt:lpstr>Zyta Sus mit 8 Jahren im Eindeutschungsheim Bruckau 1942</vt:lpstr>
      <vt:lpstr>Zyta Sus 1942</vt:lpstr>
      <vt:lpstr>Nach festgestellter Eignung der Eindeutschungsfähigkeit</vt:lpstr>
      <vt:lpstr>„Lebensborn“-Kinderheim „Sonnenwiese“ als Sammel- und Bewahranstalt</vt:lpstr>
      <vt:lpstr>NS-Oberschwester Erika Wittmann im „Lebensborn“-Kinderheim „Sonnenwiese“</vt:lpstr>
      <vt:lpstr>„Lebensborn“-Kinderheim „Alpenland“ als Eindeutschungsheim</vt:lpstr>
      <vt:lpstr>Folgen für adoptionsungeeignete Kinder: rigorose Selektion</vt:lpstr>
      <vt:lpstr>Folgen für adoptionsgeeignete Kinder:  Vermittlung in Familienpflege</vt:lpstr>
      <vt:lpstr>Acman, Ivan  Geburtsbescheinigung 1944</vt:lpstr>
      <vt:lpstr>„Lebensborn“-Kinderheim „Sonnenwiese“: Nachkriegsaussagen des Personals</vt:lpstr>
      <vt:lpstr>„Lebensborn“-Kinderheim „Alpenland“: Nachkriegsaussagen</vt:lpstr>
      <vt:lpstr>Stolperschwelle im ehemaligen „Lebensborn“-Kinderheim „Sonnenwiese“ 2017</vt:lpstr>
      <vt:lpstr>Schicksal eines Raubkindes aus Slowenien: Erika Matko (Ingrid von Oelhafen)</vt:lpstr>
      <vt:lpstr>Gedenken an die Raubkinder in Slowenien  Staatsakt 27.09.2025: 80. Jahrestag der Rückkehr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 und Erwachsene als Opfer des Anstaltsmords 1939 bis 1945</dc:title>
  <dc:creator>Lilienthal</dc:creator>
  <cp:lastModifiedBy>Georg Lilienthal</cp:lastModifiedBy>
  <cp:revision>277</cp:revision>
  <cp:lastPrinted>2022-01-19T07:18:29Z</cp:lastPrinted>
  <dcterms:created xsi:type="dcterms:W3CDTF">2018-11-19T13:59:53Z</dcterms:created>
  <dcterms:modified xsi:type="dcterms:W3CDTF">2025-11-28T06:00:19Z</dcterms:modified>
</cp:coreProperties>
</file>